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7" r:id="rId3"/>
    <p:sldId id="266" r:id="rId4"/>
    <p:sldId id="259" r:id="rId5"/>
    <p:sldId id="261" r:id="rId6"/>
    <p:sldId id="268" r:id="rId7"/>
    <p:sldId id="267" r:id="rId8"/>
    <p:sldId id="271" r:id="rId9"/>
    <p:sldId id="269" r:id="rId10"/>
    <p:sldId id="270" r:id="rId11"/>
    <p:sldId id="274" r:id="rId12"/>
    <p:sldId id="273" r:id="rId13"/>
    <p:sldId id="275" r:id="rId14"/>
    <p:sldId id="276" r:id="rId15"/>
    <p:sldId id="260" r:id="rId16"/>
    <p:sldId id="278" r:id="rId17"/>
    <p:sldId id="262" r:id="rId18"/>
    <p:sldId id="264" r:id="rId19"/>
    <p:sldId id="263" r:id="rId20"/>
    <p:sldId id="257"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66FF33"/>
    <a:srgbClr val="FF99CC"/>
    <a:srgbClr val="66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18" autoAdjust="0"/>
  </p:normalViewPr>
  <p:slideViewPr>
    <p:cSldViewPr>
      <p:cViewPr>
        <p:scale>
          <a:sx n="80" d="100"/>
          <a:sy n="80" d="100"/>
        </p:scale>
        <p:origin x="108" y="2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4361DF-451B-4195-9713-ADD8B94A5E0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CA"/>
        </a:p>
      </dgm:t>
    </dgm:pt>
    <dgm:pt modelId="{361F194A-350F-4828-AE73-D81D22CE3B7C}">
      <dgm:prSet phldrT="[Text]" custT="1"/>
      <dgm:spPr/>
      <dgm:t>
        <a:bodyPr anchor="t"/>
        <a:lstStyle/>
        <a:p>
          <a:r>
            <a:rPr lang="en-US" sz="2600" dirty="0" smtClean="0"/>
            <a:t>Partnership Council</a:t>
          </a:r>
        </a:p>
      </dgm:t>
    </dgm:pt>
    <dgm:pt modelId="{B0413720-FFB2-41F0-BF3F-A067CAA4FBC6}" type="parTrans" cxnId="{48B386F4-4225-472B-8629-51322A56B933}">
      <dgm:prSet/>
      <dgm:spPr/>
      <dgm:t>
        <a:bodyPr/>
        <a:lstStyle/>
        <a:p>
          <a:endParaRPr lang="en-CA"/>
        </a:p>
      </dgm:t>
    </dgm:pt>
    <dgm:pt modelId="{60CCC0F0-8255-4293-B63F-0E3D8CF0BA61}" type="sibTrans" cxnId="{48B386F4-4225-472B-8629-51322A56B933}">
      <dgm:prSet/>
      <dgm:spPr/>
      <dgm:t>
        <a:bodyPr/>
        <a:lstStyle/>
        <a:p>
          <a:endParaRPr lang="en-CA"/>
        </a:p>
      </dgm:t>
    </dgm:pt>
    <dgm:pt modelId="{010B6F03-44E4-4E7F-BB94-25809D38F408}">
      <dgm:prSet phldrT="[Text]"/>
      <dgm:spPr/>
      <dgm:t>
        <a:bodyPr/>
        <a:lstStyle/>
        <a:p>
          <a:r>
            <a:rPr lang="en-US" dirty="0" smtClean="0"/>
            <a:t>Outreach and Information</a:t>
          </a:r>
          <a:endParaRPr lang="en-CA" dirty="0"/>
        </a:p>
      </dgm:t>
    </dgm:pt>
    <dgm:pt modelId="{1164E992-E202-44F6-9319-5CE9AB14A363}" type="parTrans" cxnId="{C824FFBB-4A7C-484A-A9D9-F8E0C3700B99}">
      <dgm:prSet/>
      <dgm:spPr/>
      <dgm:t>
        <a:bodyPr/>
        <a:lstStyle/>
        <a:p>
          <a:endParaRPr lang="en-CA"/>
        </a:p>
      </dgm:t>
    </dgm:pt>
    <dgm:pt modelId="{146D77BA-4924-43BE-BF7A-E2DA624E0DE2}" type="sibTrans" cxnId="{C824FFBB-4A7C-484A-A9D9-F8E0C3700B99}">
      <dgm:prSet/>
      <dgm:spPr/>
      <dgm:t>
        <a:bodyPr/>
        <a:lstStyle/>
        <a:p>
          <a:endParaRPr lang="en-CA"/>
        </a:p>
      </dgm:t>
    </dgm:pt>
    <dgm:pt modelId="{6C4DD3FC-D2FB-473A-8C18-5BA26A7AFCAA}">
      <dgm:prSet phldrT="[Text]"/>
      <dgm:spPr/>
      <dgm:t>
        <a:bodyPr/>
        <a:lstStyle/>
        <a:p>
          <a:r>
            <a:rPr lang="en-US" dirty="0" smtClean="0"/>
            <a:t>Social Network and Community Engagement</a:t>
          </a:r>
          <a:endParaRPr lang="en-CA" dirty="0"/>
        </a:p>
      </dgm:t>
    </dgm:pt>
    <dgm:pt modelId="{C02A12DA-1A29-4961-932D-777D317E127C}" type="parTrans" cxnId="{1B192424-0CB1-445F-8570-743CB9B0CA77}">
      <dgm:prSet/>
      <dgm:spPr/>
      <dgm:t>
        <a:bodyPr/>
        <a:lstStyle/>
        <a:p>
          <a:endParaRPr lang="en-CA"/>
        </a:p>
      </dgm:t>
    </dgm:pt>
    <dgm:pt modelId="{35067559-536D-4871-B2DE-8684A93945A0}" type="sibTrans" cxnId="{1B192424-0CB1-445F-8570-743CB9B0CA77}">
      <dgm:prSet/>
      <dgm:spPr/>
      <dgm:t>
        <a:bodyPr/>
        <a:lstStyle/>
        <a:p>
          <a:endParaRPr lang="en-CA"/>
        </a:p>
      </dgm:t>
    </dgm:pt>
    <dgm:pt modelId="{460A90DC-F5F3-431E-9309-96318DE9F2E3}">
      <dgm:prSet phldrT="[Text]"/>
      <dgm:spPr/>
      <dgm:t>
        <a:bodyPr/>
        <a:lstStyle/>
        <a:p>
          <a:r>
            <a:rPr lang="en-US" dirty="0" smtClean="0"/>
            <a:t>Language Learning</a:t>
          </a:r>
          <a:endParaRPr lang="en-CA" dirty="0"/>
        </a:p>
      </dgm:t>
    </dgm:pt>
    <dgm:pt modelId="{64F7EC79-07BF-44F7-A270-C85EE1C24EA1}" type="parTrans" cxnId="{52A355F7-57F3-4B08-B369-226CE2C1067B}">
      <dgm:prSet/>
      <dgm:spPr/>
      <dgm:t>
        <a:bodyPr/>
        <a:lstStyle/>
        <a:p>
          <a:endParaRPr lang="en-CA"/>
        </a:p>
      </dgm:t>
    </dgm:pt>
    <dgm:pt modelId="{94CEA225-3D65-44F3-ACEE-A366488880C7}" type="sibTrans" cxnId="{52A355F7-57F3-4B08-B369-226CE2C1067B}">
      <dgm:prSet/>
      <dgm:spPr/>
      <dgm:t>
        <a:bodyPr/>
        <a:lstStyle/>
        <a:p>
          <a:endParaRPr lang="en-CA"/>
        </a:p>
      </dgm:t>
    </dgm:pt>
    <dgm:pt modelId="{B6967281-581C-4FF1-8525-0A76AA157B61}">
      <dgm:prSet phldrT="[Text]"/>
      <dgm:spPr/>
      <dgm:t>
        <a:bodyPr/>
        <a:lstStyle/>
        <a:p>
          <a:r>
            <a:rPr lang="en-US" dirty="0" smtClean="0"/>
            <a:t>Labour Market Outcomes</a:t>
          </a:r>
          <a:endParaRPr lang="en-CA" dirty="0"/>
        </a:p>
      </dgm:t>
    </dgm:pt>
    <dgm:pt modelId="{F24AAA30-6D4C-4284-A1E3-CE277D543F86}" type="parTrans" cxnId="{A31692B1-CE71-487B-B455-F6AD4E9AF1E3}">
      <dgm:prSet/>
      <dgm:spPr/>
      <dgm:t>
        <a:bodyPr/>
        <a:lstStyle/>
        <a:p>
          <a:endParaRPr lang="en-CA"/>
        </a:p>
      </dgm:t>
    </dgm:pt>
    <dgm:pt modelId="{AA6BD776-3B73-438D-A7FB-0B54424EC00C}" type="sibTrans" cxnId="{A31692B1-CE71-487B-B455-F6AD4E9AF1E3}">
      <dgm:prSet/>
      <dgm:spPr/>
      <dgm:t>
        <a:bodyPr/>
        <a:lstStyle/>
        <a:p>
          <a:endParaRPr lang="en-CA"/>
        </a:p>
      </dgm:t>
    </dgm:pt>
    <dgm:pt modelId="{ADF0F516-E5D9-44C6-8216-E8B44BC9FAF3}">
      <dgm:prSet/>
      <dgm:spPr/>
      <dgm:t>
        <a:bodyPr/>
        <a:lstStyle/>
        <a:p>
          <a:r>
            <a:rPr lang="en-US" dirty="0" smtClean="0"/>
            <a:t>Key Support Services</a:t>
          </a:r>
          <a:endParaRPr lang="en-CA" dirty="0"/>
        </a:p>
      </dgm:t>
    </dgm:pt>
    <dgm:pt modelId="{169043F1-7F94-4D67-BD99-171573BD1655}" type="parTrans" cxnId="{DFDC9031-A5ED-40FF-A0F3-7DE296A2AE36}">
      <dgm:prSet/>
      <dgm:spPr/>
      <dgm:t>
        <a:bodyPr/>
        <a:lstStyle/>
        <a:p>
          <a:endParaRPr lang="en-CA"/>
        </a:p>
      </dgm:t>
    </dgm:pt>
    <dgm:pt modelId="{097DB794-D9FA-4D05-B143-B124734CD9AB}" type="sibTrans" cxnId="{DFDC9031-A5ED-40FF-A0F3-7DE296A2AE36}">
      <dgm:prSet/>
      <dgm:spPr/>
      <dgm:t>
        <a:bodyPr/>
        <a:lstStyle/>
        <a:p>
          <a:endParaRPr lang="en-CA"/>
        </a:p>
      </dgm:t>
    </dgm:pt>
    <dgm:pt modelId="{D7CC04C9-E818-472C-9A48-C6EC6EA5CE7B}">
      <dgm:prSet/>
      <dgm:spPr/>
      <dgm:t>
        <a:bodyPr/>
        <a:lstStyle/>
        <a:p>
          <a:r>
            <a:rPr lang="en-US" dirty="0" smtClean="0"/>
            <a:t>Navigating Services</a:t>
          </a:r>
          <a:endParaRPr lang="en-CA" dirty="0"/>
        </a:p>
      </dgm:t>
    </dgm:pt>
    <dgm:pt modelId="{50C1217B-5B81-42C4-8AC1-B232E43ADEE0}" type="parTrans" cxnId="{6EF1D806-8116-40B4-8E04-9D72ECFF86D0}">
      <dgm:prSet/>
      <dgm:spPr/>
      <dgm:t>
        <a:bodyPr/>
        <a:lstStyle/>
        <a:p>
          <a:endParaRPr lang="en-CA"/>
        </a:p>
      </dgm:t>
    </dgm:pt>
    <dgm:pt modelId="{97787E13-4D33-47C4-AD4D-FA177C34CF60}" type="sibTrans" cxnId="{6EF1D806-8116-40B4-8E04-9D72ECFF86D0}">
      <dgm:prSet/>
      <dgm:spPr/>
      <dgm:t>
        <a:bodyPr/>
        <a:lstStyle/>
        <a:p>
          <a:endParaRPr lang="en-CA"/>
        </a:p>
      </dgm:t>
    </dgm:pt>
    <dgm:pt modelId="{3A481A41-23ED-4CAA-8D1D-C51FF0283E36}">
      <dgm:prSet phldrT="[Text]"/>
      <dgm:spPr/>
      <dgm:t>
        <a:bodyPr/>
        <a:lstStyle/>
        <a:p>
          <a:endParaRPr lang="en-CA" dirty="0"/>
        </a:p>
      </dgm:t>
    </dgm:pt>
    <dgm:pt modelId="{49FE2471-53C6-45BC-B74D-473DBAC0FEE0}" type="parTrans" cxnId="{81D3A81A-3C5B-4816-A272-DDD24F6D3D95}">
      <dgm:prSet/>
      <dgm:spPr/>
      <dgm:t>
        <a:bodyPr/>
        <a:lstStyle/>
        <a:p>
          <a:endParaRPr lang="en-CA"/>
        </a:p>
      </dgm:t>
    </dgm:pt>
    <dgm:pt modelId="{88829068-E49D-492E-91B8-177C7B0A69BF}" type="sibTrans" cxnId="{81D3A81A-3C5B-4816-A272-DDD24F6D3D95}">
      <dgm:prSet/>
      <dgm:spPr/>
      <dgm:t>
        <a:bodyPr/>
        <a:lstStyle/>
        <a:p>
          <a:endParaRPr lang="en-CA"/>
        </a:p>
      </dgm:t>
    </dgm:pt>
    <dgm:pt modelId="{4C65624C-5CBD-4EDA-91C8-5682F0CF491C}" type="pres">
      <dgm:prSet presAssocID="{D84361DF-451B-4195-9713-ADD8B94A5E04}" presName="composite" presStyleCnt="0">
        <dgm:presLayoutVars>
          <dgm:chMax val="1"/>
          <dgm:dir/>
          <dgm:resizeHandles val="exact"/>
        </dgm:presLayoutVars>
      </dgm:prSet>
      <dgm:spPr/>
      <dgm:t>
        <a:bodyPr/>
        <a:lstStyle/>
        <a:p>
          <a:endParaRPr lang="en-CA"/>
        </a:p>
      </dgm:t>
    </dgm:pt>
    <dgm:pt modelId="{2FCCFCF0-775B-473F-8FFF-34239A895511}" type="pres">
      <dgm:prSet presAssocID="{D84361DF-451B-4195-9713-ADD8B94A5E04}" presName="radial" presStyleCnt="0">
        <dgm:presLayoutVars>
          <dgm:animLvl val="ctr"/>
        </dgm:presLayoutVars>
      </dgm:prSet>
      <dgm:spPr/>
    </dgm:pt>
    <dgm:pt modelId="{E0A536B6-837E-4B5F-AA6F-FE7A8E8EC7A0}" type="pres">
      <dgm:prSet presAssocID="{361F194A-350F-4828-AE73-D81D22CE3B7C}" presName="centerShape" presStyleLbl="vennNode1" presStyleIdx="0" presStyleCnt="7"/>
      <dgm:spPr/>
      <dgm:t>
        <a:bodyPr/>
        <a:lstStyle/>
        <a:p>
          <a:endParaRPr lang="en-CA"/>
        </a:p>
      </dgm:t>
    </dgm:pt>
    <dgm:pt modelId="{0399ED02-6980-44C9-B7CD-8D8D0E033691}" type="pres">
      <dgm:prSet presAssocID="{010B6F03-44E4-4E7F-BB94-25809D38F408}" presName="node" presStyleLbl="vennNode1" presStyleIdx="1" presStyleCnt="7">
        <dgm:presLayoutVars>
          <dgm:bulletEnabled val="1"/>
        </dgm:presLayoutVars>
      </dgm:prSet>
      <dgm:spPr/>
      <dgm:t>
        <a:bodyPr/>
        <a:lstStyle/>
        <a:p>
          <a:endParaRPr lang="en-CA"/>
        </a:p>
      </dgm:t>
    </dgm:pt>
    <dgm:pt modelId="{8F3A9496-C5B0-4A46-A26F-A06D51B357B9}" type="pres">
      <dgm:prSet presAssocID="{6C4DD3FC-D2FB-473A-8C18-5BA26A7AFCAA}" presName="node" presStyleLbl="vennNode1" presStyleIdx="2" presStyleCnt="7">
        <dgm:presLayoutVars>
          <dgm:bulletEnabled val="1"/>
        </dgm:presLayoutVars>
      </dgm:prSet>
      <dgm:spPr/>
      <dgm:t>
        <a:bodyPr/>
        <a:lstStyle/>
        <a:p>
          <a:endParaRPr lang="en-CA"/>
        </a:p>
      </dgm:t>
    </dgm:pt>
    <dgm:pt modelId="{5EA17122-2513-4E1E-8F73-3CD8D6CD5252}" type="pres">
      <dgm:prSet presAssocID="{460A90DC-F5F3-431E-9309-96318DE9F2E3}" presName="node" presStyleLbl="vennNode1" presStyleIdx="3" presStyleCnt="7">
        <dgm:presLayoutVars>
          <dgm:bulletEnabled val="1"/>
        </dgm:presLayoutVars>
      </dgm:prSet>
      <dgm:spPr/>
      <dgm:t>
        <a:bodyPr/>
        <a:lstStyle/>
        <a:p>
          <a:endParaRPr lang="en-CA"/>
        </a:p>
      </dgm:t>
    </dgm:pt>
    <dgm:pt modelId="{2B31FF55-CECF-4956-B732-11495386D6FF}" type="pres">
      <dgm:prSet presAssocID="{B6967281-581C-4FF1-8525-0A76AA157B61}" presName="node" presStyleLbl="vennNode1" presStyleIdx="4" presStyleCnt="7">
        <dgm:presLayoutVars>
          <dgm:bulletEnabled val="1"/>
        </dgm:presLayoutVars>
      </dgm:prSet>
      <dgm:spPr/>
      <dgm:t>
        <a:bodyPr/>
        <a:lstStyle/>
        <a:p>
          <a:endParaRPr lang="en-CA"/>
        </a:p>
      </dgm:t>
    </dgm:pt>
    <dgm:pt modelId="{12EBCDCF-5FB0-45BD-BA20-534BE0627106}" type="pres">
      <dgm:prSet presAssocID="{ADF0F516-E5D9-44C6-8216-E8B44BC9FAF3}" presName="node" presStyleLbl="vennNode1" presStyleIdx="5" presStyleCnt="7">
        <dgm:presLayoutVars>
          <dgm:bulletEnabled val="1"/>
        </dgm:presLayoutVars>
      </dgm:prSet>
      <dgm:spPr/>
      <dgm:t>
        <a:bodyPr/>
        <a:lstStyle/>
        <a:p>
          <a:endParaRPr lang="en-CA"/>
        </a:p>
      </dgm:t>
    </dgm:pt>
    <dgm:pt modelId="{FDECD135-EAFF-42CC-9FAD-1BB38B90822B}" type="pres">
      <dgm:prSet presAssocID="{D7CC04C9-E818-472C-9A48-C6EC6EA5CE7B}" presName="node" presStyleLbl="vennNode1" presStyleIdx="6" presStyleCnt="7">
        <dgm:presLayoutVars>
          <dgm:bulletEnabled val="1"/>
        </dgm:presLayoutVars>
      </dgm:prSet>
      <dgm:spPr/>
      <dgm:t>
        <a:bodyPr/>
        <a:lstStyle/>
        <a:p>
          <a:endParaRPr lang="en-CA"/>
        </a:p>
      </dgm:t>
    </dgm:pt>
  </dgm:ptLst>
  <dgm:cxnLst>
    <dgm:cxn modelId="{BCB83A11-D93D-4223-A993-97B975A8EE97}" type="presOf" srcId="{B6967281-581C-4FF1-8525-0A76AA157B61}" destId="{2B31FF55-CECF-4956-B732-11495386D6FF}" srcOrd="0" destOrd="0" presId="urn:microsoft.com/office/officeart/2005/8/layout/radial3"/>
    <dgm:cxn modelId="{5ECC2A36-FE4C-49BC-9EF0-F8EAE14BF9EF}" type="presOf" srcId="{6C4DD3FC-D2FB-473A-8C18-5BA26A7AFCAA}" destId="{8F3A9496-C5B0-4A46-A26F-A06D51B357B9}" srcOrd="0" destOrd="0" presId="urn:microsoft.com/office/officeart/2005/8/layout/radial3"/>
    <dgm:cxn modelId="{81D3A81A-3C5B-4816-A272-DDD24F6D3D95}" srcId="{D84361DF-451B-4195-9713-ADD8B94A5E04}" destId="{3A481A41-23ED-4CAA-8D1D-C51FF0283E36}" srcOrd="1" destOrd="0" parTransId="{49FE2471-53C6-45BC-B74D-473DBAC0FEE0}" sibTransId="{88829068-E49D-492E-91B8-177C7B0A69BF}"/>
    <dgm:cxn modelId="{568225F2-FA10-494C-8AB0-FDD5AD83417D}" type="presOf" srcId="{460A90DC-F5F3-431E-9309-96318DE9F2E3}" destId="{5EA17122-2513-4E1E-8F73-3CD8D6CD5252}" srcOrd="0" destOrd="0" presId="urn:microsoft.com/office/officeart/2005/8/layout/radial3"/>
    <dgm:cxn modelId="{C824FFBB-4A7C-484A-A9D9-F8E0C3700B99}" srcId="{361F194A-350F-4828-AE73-D81D22CE3B7C}" destId="{010B6F03-44E4-4E7F-BB94-25809D38F408}" srcOrd="0" destOrd="0" parTransId="{1164E992-E202-44F6-9319-5CE9AB14A363}" sibTransId="{146D77BA-4924-43BE-BF7A-E2DA624E0DE2}"/>
    <dgm:cxn modelId="{370B89F3-7C61-4F8E-98EB-20D78BF15E4E}" type="presOf" srcId="{010B6F03-44E4-4E7F-BB94-25809D38F408}" destId="{0399ED02-6980-44C9-B7CD-8D8D0E033691}" srcOrd="0" destOrd="0" presId="urn:microsoft.com/office/officeart/2005/8/layout/radial3"/>
    <dgm:cxn modelId="{37EEB5E6-BD72-4BA6-A2A2-9D4CB6E1809B}" type="presOf" srcId="{361F194A-350F-4828-AE73-D81D22CE3B7C}" destId="{E0A536B6-837E-4B5F-AA6F-FE7A8E8EC7A0}" srcOrd="0" destOrd="0" presId="urn:microsoft.com/office/officeart/2005/8/layout/radial3"/>
    <dgm:cxn modelId="{8709D3FC-3955-4627-8D38-4A77E5A94D10}" type="presOf" srcId="{D7CC04C9-E818-472C-9A48-C6EC6EA5CE7B}" destId="{FDECD135-EAFF-42CC-9FAD-1BB38B90822B}" srcOrd="0" destOrd="0" presId="urn:microsoft.com/office/officeart/2005/8/layout/radial3"/>
    <dgm:cxn modelId="{AFC3D1AD-53E5-419F-B3B4-6D362DA20872}" type="presOf" srcId="{D84361DF-451B-4195-9713-ADD8B94A5E04}" destId="{4C65624C-5CBD-4EDA-91C8-5682F0CF491C}" srcOrd="0" destOrd="0" presId="urn:microsoft.com/office/officeart/2005/8/layout/radial3"/>
    <dgm:cxn modelId="{DF89A9D3-A02C-4F59-99C2-6903EC75127F}" type="presOf" srcId="{ADF0F516-E5D9-44C6-8216-E8B44BC9FAF3}" destId="{12EBCDCF-5FB0-45BD-BA20-534BE0627106}" srcOrd="0" destOrd="0" presId="urn:microsoft.com/office/officeart/2005/8/layout/radial3"/>
    <dgm:cxn modelId="{48B386F4-4225-472B-8629-51322A56B933}" srcId="{D84361DF-451B-4195-9713-ADD8B94A5E04}" destId="{361F194A-350F-4828-AE73-D81D22CE3B7C}" srcOrd="0" destOrd="0" parTransId="{B0413720-FFB2-41F0-BF3F-A067CAA4FBC6}" sibTransId="{60CCC0F0-8255-4293-B63F-0E3D8CF0BA61}"/>
    <dgm:cxn modelId="{A31692B1-CE71-487B-B455-F6AD4E9AF1E3}" srcId="{361F194A-350F-4828-AE73-D81D22CE3B7C}" destId="{B6967281-581C-4FF1-8525-0A76AA157B61}" srcOrd="3" destOrd="0" parTransId="{F24AAA30-6D4C-4284-A1E3-CE277D543F86}" sibTransId="{AA6BD776-3B73-438D-A7FB-0B54424EC00C}"/>
    <dgm:cxn modelId="{1B192424-0CB1-445F-8570-743CB9B0CA77}" srcId="{361F194A-350F-4828-AE73-D81D22CE3B7C}" destId="{6C4DD3FC-D2FB-473A-8C18-5BA26A7AFCAA}" srcOrd="1" destOrd="0" parTransId="{C02A12DA-1A29-4961-932D-777D317E127C}" sibTransId="{35067559-536D-4871-B2DE-8684A93945A0}"/>
    <dgm:cxn modelId="{DFDC9031-A5ED-40FF-A0F3-7DE296A2AE36}" srcId="{361F194A-350F-4828-AE73-D81D22CE3B7C}" destId="{ADF0F516-E5D9-44C6-8216-E8B44BC9FAF3}" srcOrd="4" destOrd="0" parTransId="{169043F1-7F94-4D67-BD99-171573BD1655}" sibTransId="{097DB794-D9FA-4D05-B143-B124734CD9AB}"/>
    <dgm:cxn modelId="{52A355F7-57F3-4B08-B369-226CE2C1067B}" srcId="{361F194A-350F-4828-AE73-D81D22CE3B7C}" destId="{460A90DC-F5F3-431E-9309-96318DE9F2E3}" srcOrd="2" destOrd="0" parTransId="{64F7EC79-07BF-44F7-A270-C85EE1C24EA1}" sibTransId="{94CEA225-3D65-44F3-ACEE-A366488880C7}"/>
    <dgm:cxn modelId="{6EF1D806-8116-40B4-8E04-9D72ECFF86D0}" srcId="{361F194A-350F-4828-AE73-D81D22CE3B7C}" destId="{D7CC04C9-E818-472C-9A48-C6EC6EA5CE7B}" srcOrd="5" destOrd="0" parTransId="{50C1217B-5B81-42C4-8AC1-B232E43ADEE0}" sibTransId="{97787E13-4D33-47C4-AD4D-FA177C34CF60}"/>
    <dgm:cxn modelId="{60FC956A-2662-4057-90A5-21960FD82989}" type="presParOf" srcId="{4C65624C-5CBD-4EDA-91C8-5682F0CF491C}" destId="{2FCCFCF0-775B-473F-8FFF-34239A895511}" srcOrd="0" destOrd="0" presId="urn:microsoft.com/office/officeart/2005/8/layout/radial3"/>
    <dgm:cxn modelId="{32BEEEEE-63FA-4A37-BAD0-7B7BFCA88029}" type="presParOf" srcId="{2FCCFCF0-775B-473F-8FFF-34239A895511}" destId="{E0A536B6-837E-4B5F-AA6F-FE7A8E8EC7A0}" srcOrd="0" destOrd="0" presId="urn:microsoft.com/office/officeart/2005/8/layout/radial3"/>
    <dgm:cxn modelId="{59D04557-9BC9-4E00-A1FF-F327E1709126}" type="presParOf" srcId="{2FCCFCF0-775B-473F-8FFF-34239A895511}" destId="{0399ED02-6980-44C9-B7CD-8D8D0E033691}" srcOrd="1" destOrd="0" presId="urn:microsoft.com/office/officeart/2005/8/layout/radial3"/>
    <dgm:cxn modelId="{2E8B8A9C-C2E9-43A3-8CAD-663A9F97B8EC}" type="presParOf" srcId="{2FCCFCF0-775B-473F-8FFF-34239A895511}" destId="{8F3A9496-C5B0-4A46-A26F-A06D51B357B9}" srcOrd="2" destOrd="0" presId="urn:microsoft.com/office/officeart/2005/8/layout/radial3"/>
    <dgm:cxn modelId="{39D1B4CE-D9BC-4A64-A2D8-2EF35E221846}" type="presParOf" srcId="{2FCCFCF0-775B-473F-8FFF-34239A895511}" destId="{5EA17122-2513-4E1E-8F73-3CD8D6CD5252}" srcOrd="3" destOrd="0" presId="urn:microsoft.com/office/officeart/2005/8/layout/radial3"/>
    <dgm:cxn modelId="{91348C5F-3266-4F4F-8C11-C5C09F343A2C}" type="presParOf" srcId="{2FCCFCF0-775B-473F-8FFF-34239A895511}" destId="{2B31FF55-CECF-4956-B732-11495386D6FF}" srcOrd="4" destOrd="0" presId="urn:microsoft.com/office/officeart/2005/8/layout/radial3"/>
    <dgm:cxn modelId="{691BECD2-59E5-4ED0-90EE-4839DD92E502}" type="presParOf" srcId="{2FCCFCF0-775B-473F-8FFF-34239A895511}" destId="{12EBCDCF-5FB0-45BD-BA20-534BE0627106}" srcOrd="5" destOrd="0" presId="urn:microsoft.com/office/officeart/2005/8/layout/radial3"/>
    <dgm:cxn modelId="{C065F3DC-CFBD-4D07-AC6C-F26716CC6578}" type="presParOf" srcId="{2FCCFCF0-775B-473F-8FFF-34239A895511}" destId="{FDECD135-EAFF-42CC-9FAD-1BB38B90822B}" srcOrd="6"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A536B6-837E-4B5F-AA6F-FE7A8E8EC7A0}">
      <dsp:nvSpPr>
        <dsp:cNvPr id="0" name=""/>
        <dsp:cNvSpPr/>
      </dsp:nvSpPr>
      <dsp:spPr>
        <a:xfrm>
          <a:off x="2711648" y="1187648"/>
          <a:ext cx="2958703" cy="295870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3020" tIns="33020" rIns="33020" bIns="33020" numCol="1" spcCol="1270" anchor="t" anchorCtr="0">
          <a:noAutofit/>
        </a:bodyPr>
        <a:lstStyle/>
        <a:p>
          <a:pPr lvl="0" algn="ctr" defTabSz="1155700">
            <a:lnSpc>
              <a:spcPct val="90000"/>
            </a:lnSpc>
            <a:spcBef>
              <a:spcPct val="0"/>
            </a:spcBef>
            <a:spcAft>
              <a:spcPct val="35000"/>
            </a:spcAft>
          </a:pPr>
          <a:r>
            <a:rPr lang="en-US" sz="2600" kern="1200" dirty="0" smtClean="0"/>
            <a:t>Partnership Council</a:t>
          </a:r>
        </a:p>
      </dsp:txBody>
      <dsp:txXfrm>
        <a:off x="2711648" y="1187648"/>
        <a:ext cx="2958703" cy="2958703"/>
      </dsp:txXfrm>
    </dsp:sp>
    <dsp:sp modelId="{0399ED02-6980-44C9-B7CD-8D8D0E033691}">
      <dsp:nvSpPr>
        <dsp:cNvPr id="0" name=""/>
        <dsp:cNvSpPr/>
      </dsp:nvSpPr>
      <dsp:spPr>
        <a:xfrm>
          <a:off x="3451324" y="528"/>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Outreach and Information</a:t>
          </a:r>
          <a:endParaRPr lang="en-CA" sz="1500" kern="1200" dirty="0"/>
        </a:p>
      </dsp:txBody>
      <dsp:txXfrm>
        <a:off x="3451324" y="528"/>
        <a:ext cx="1479351" cy="1479351"/>
      </dsp:txXfrm>
    </dsp:sp>
    <dsp:sp modelId="{8F3A9496-C5B0-4A46-A26F-A06D51B357B9}">
      <dsp:nvSpPr>
        <dsp:cNvPr id="0" name=""/>
        <dsp:cNvSpPr/>
      </dsp:nvSpPr>
      <dsp:spPr>
        <a:xfrm>
          <a:off x="5119978" y="963926"/>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Social Network and Community Engagement</a:t>
          </a:r>
          <a:endParaRPr lang="en-CA" sz="1500" kern="1200" dirty="0"/>
        </a:p>
      </dsp:txBody>
      <dsp:txXfrm>
        <a:off x="5119978" y="963926"/>
        <a:ext cx="1479351" cy="1479351"/>
      </dsp:txXfrm>
    </dsp:sp>
    <dsp:sp modelId="{5EA17122-2513-4E1E-8F73-3CD8D6CD5252}">
      <dsp:nvSpPr>
        <dsp:cNvPr id="0" name=""/>
        <dsp:cNvSpPr/>
      </dsp:nvSpPr>
      <dsp:spPr>
        <a:xfrm>
          <a:off x="5119978" y="2890722"/>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Language Learning</a:t>
          </a:r>
          <a:endParaRPr lang="en-CA" sz="1500" kern="1200" dirty="0"/>
        </a:p>
      </dsp:txBody>
      <dsp:txXfrm>
        <a:off x="5119978" y="2890722"/>
        <a:ext cx="1479351" cy="1479351"/>
      </dsp:txXfrm>
    </dsp:sp>
    <dsp:sp modelId="{2B31FF55-CECF-4956-B732-11495386D6FF}">
      <dsp:nvSpPr>
        <dsp:cNvPr id="0" name=""/>
        <dsp:cNvSpPr/>
      </dsp:nvSpPr>
      <dsp:spPr>
        <a:xfrm>
          <a:off x="3451324" y="3854120"/>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Labour Market Outcomes</a:t>
          </a:r>
          <a:endParaRPr lang="en-CA" sz="1500" kern="1200" dirty="0"/>
        </a:p>
      </dsp:txBody>
      <dsp:txXfrm>
        <a:off x="3451324" y="3854120"/>
        <a:ext cx="1479351" cy="1479351"/>
      </dsp:txXfrm>
    </dsp:sp>
    <dsp:sp modelId="{12EBCDCF-5FB0-45BD-BA20-534BE0627106}">
      <dsp:nvSpPr>
        <dsp:cNvPr id="0" name=""/>
        <dsp:cNvSpPr/>
      </dsp:nvSpPr>
      <dsp:spPr>
        <a:xfrm>
          <a:off x="1782669" y="2890722"/>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Key Support Services</a:t>
          </a:r>
          <a:endParaRPr lang="en-CA" sz="1500" kern="1200" dirty="0"/>
        </a:p>
      </dsp:txBody>
      <dsp:txXfrm>
        <a:off x="1782669" y="2890722"/>
        <a:ext cx="1479351" cy="1479351"/>
      </dsp:txXfrm>
    </dsp:sp>
    <dsp:sp modelId="{FDECD135-EAFF-42CC-9FAD-1BB38B90822B}">
      <dsp:nvSpPr>
        <dsp:cNvPr id="0" name=""/>
        <dsp:cNvSpPr/>
      </dsp:nvSpPr>
      <dsp:spPr>
        <a:xfrm>
          <a:off x="1782669" y="963926"/>
          <a:ext cx="1479351" cy="147935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Navigating Services</a:t>
          </a:r>
          <a:endParaRPr lang="en-CA" sz="1500" kern="1200" dirty="0"/>
        </a:p>
      </dsp:txBody>
      <dsp:txXfrm>
        <a:off x="1782669" y="963926"/>
        <a:ext cx="1479351" cy="147935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024E93-4CE4-4B67-8699-765E8324020F}" type="datetimeFigureOut">
              <a:rPr lang="en-CA" smtClean="0"/>
              <a:pPr/>
              <a:t>31/07/2012</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30A12E-DDFB-4659-9ACF-76842F342D27}" type="slidenum">
              <a:rPr lang="en-CA" smtClean="0"/>
              <a:pPr/>
              <a:t>‹#›</a:t>
            </a:fld>
            <a:endParaRPr lang="en-CA"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Read each of the 4 questions – explain that there was the list of all participants at the bottom of the question</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the end of each question was an option to add names of other staff who were not included it the original list.</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will show you 3 of the network mapping diagrams.</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16</a:t>
            </a:fld>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first one shows a map of the current network relationships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Not surprisingly, the network’s core was dominated by those identifying themselves as working within the Immigration sector – however a good proportion of individuals representing other professional sectors have been centrally positioned with the network’s core, a good indication that the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innovative collaborations have been developed in the Partnership.</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closer to the centre of the network – the more connections were identified with your name</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Toronto East </a:t>
            </a:r>
            <a:r>
              <a:rPr lang="en-US" sz="1200" kern="1200" dirty="0" err="1" smtClean="0">
                <a:solidFill>
                  <a:schemeClr val="tx1"/>
                </a:solidFill>
                <a:latin typeface="+mn-lt"/>
                <a:ea typeface="+mn-ea"/>
                <a:cs typeface="+mn-cs"/>
              </a:rPr>
              <a:t>lIP</a:t>
            </a:r>
            <a:r>
              <a:rPr lang="en-US" sz="1200" kern="1200" dirty="0" smtClean="0">
                <a:solidFill>
                  <a:schemeClr val="tx1"/>
                </a:solidFill>
                <a:latin typeface="+mn-lt"/>
                <a:ea typeface="+mn-ea"/>
                <a:cs typeface="+mn-cs"/>
              </a:rPr>
              <a:t> collaboration ties crossed many </a:t>
            </a:r>
            <a:r>
              <a:rPr lang="en-US" sz="1200" kern="1200" dirty="0" err="1" smtClean="0">
                <a:solidFill>
                  <a:schemeClr val="tx1"/>
                </a:solidFill>
                <a:latin typeface="+mn-lt"/>
                <a:ea typeface="+mn-ea"/>
                <a:cs typeface="+mn-cs"/>
              </a:rPr>
              <a:t>sectOrs</a:t>
            </a:r>
            <a:r>
              <a:rPr lang="en-US" sz="1200" kern="1200" dirty="0" smtClean="0">
                <a:solidFill>
                  <a:schemeClr val="tx1"/>
                </a:solidFill>
                <a:latin typeface="+mn-lt"/>
                <a:ea typeface="+mn-ea"/>
                <a:cs typeface="+mn-cs"/>
              </a:rPr>
              <a:t> and organizations – a total of 246 stakeholders have been found to sustain a dense and strong configuration of professional linkages.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total of 1466 collaborative relationships (ties) were reported – and </a:t>
            </a:r>
            <a:r>
              <a:rPr lang="en-US" sz="1200" kern="1200" dirty="0" err="1" smtClean="0">
                <a:solidFill>
                  <a:schemeClr val="tx1"/>
                </a:solidFill>
                <a:latin typeface="+mn-lt"/>
                <a:ea typeface="+mn-ea"/>
                <a:cs typeface="+mn-cs"/>
              </a:rPr>
              <a:t>CIC</a:t>
            </a:r>
            <a:r>
              <a:rPr lang="en-US" sz="1200" kern="1200" dirty="0" smtClean="0">
                <a:solidFill>
                  <a:schemeClr val="tx1"/>
                </a:solidFill>
                <a:latin typeface="+mn-lt"/>
                <a:ea typeface="+mn-ea"/>
                <a:cs typeface="+mn-cs"/>
              </a:rPr>
              <a:t> funded positions were the pillars of the network</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Although LIP staff represent only 16% of the current working relationships - they sustain half of the total collaborations</a:t>
            </a:r>
            <a:endParaRPr lang="en-C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E30A12E-DDFB-4659-9ACF-76842F342D27}" type="slidenum">
              <a:rPr lang="en-CA" smtClean="0"/>
              <a:pPr/>
              <a:t>17</a:t>
            </a:fld>
            <a:endParaRPr lang="en-C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diagram illustrates the respondents’ desired working relationships –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can notice that the core of the network Is larger – indicating more people wanting to collaborate with others.  When compared to the current working relationships, the people on the periphery have more connections to others in the network.</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Respondents envisioned twice as many collaboration relationships – and the network’s density index (the number of connections) more than doubled.  This indicates a strong desire of further developing new relationships.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final diagram developed out of a “What If” scenario.</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removed the LIP staff and developed diagram to show the collaborative relationships</a:t>
            </a:r>
            <a:endParaRPr lang="en-C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E30A12E-DDFB-4659-9ACF-76842F342D27}" type="slidenum">
              <a:rPr lang="en-CA" smtClean="0"/>
              <a:pPr/>
              <a:t>18</a:t>
            </a:fld>
            <a:endParaRPr lang="en-C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latin typeface="+mn-lt"/>
                <a:ea typeface="+mn-ea"/>
                <a:cs typeface="+mn-cs"/>
              </a:rPr>
              <a:t>The diagram illustrates that 50% of the relationships were unsustainable – although the LIP staff represented only 8% of the overall relationships – without them, the number of relationships were halved from 1466 to 764</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density of the network dropped 25% and 19 individuals became isolated</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average path length increased by 17% - indicating a much longer time for professionals to connect and collaborate</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integration rate (average number of shortest paths for each member of the network) decreased by 64% from an integration score of 179 to a score of 65.</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Although we are starting over – we have a proven system and our goal is to repeat the process within the new LIP structure.</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19</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21</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Funded by CIC in 2009 (Toronto)</a:t>
            </a:r>
          </a:p>
          <a:p>
            <a:r>
              <a:rPr lang="en-US" dirty="0" smtClean="0"/>
              <a:t>Local Immigration Partnerships will provide a collaborative framework to facilitate the development and implementation of sustainable solutions for the successful integration of newcomers to Ontario that are local and regional in scope.</a:t>
            </a:r>
          </a:p>
          <a:p>
            <a:endParaRPr lang="en-US" dirty="0" smtClean="0"/>
          </a:p>
          <a:p>
            <a:r>
              <a:rPr lang="en-US" dirty="0" smtClean="0"/>
              <a:t>The overall objective of the LIPs initiative is to identify groups that will coordinate and enhance local and regional service delivery to newcomers while identifying and minimizing duplication.  Strategic partnerships between service providers are to be created.</a:t>
            </a:r>
          </a:p>
          <a:p>
            <a:endParaRPr lang="en-US" dirty="0" smtClean="0"/>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3</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Environmental scan of local agencies</a:t>
            </a:r>
          </a:p>
          <a:p>
            <a:r>
              <a:rPr lang="en-US" dirty="0" smtClean="0"/>
              <a:t>All agencies – who worked with newcomers were invited to join</a:t>
            </a:r>
          </a:p>
          <a:p>
            <a:r>
              <a:rPr lang="en-US" dirty="0" smtClean="0"/>
              <a:t>Requested decision making person to sit at the table to discuss coordination of services</a:t>
            </a:r>
          </a:p>
          <a:p>
            <a:r>
              <a:rPr lang="en-US" dirty="0" smtClean="0"/>
              <a:t>Work groups, identified through community consultations were developed to address specific issues  </a:t>
            </a: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4</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We worked with a consultant who designed an exercise we did with all our members.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Based on the premise that agencies wanted to explore how we could collaborate and make our community more welcoming to newcomers.</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5</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are some photos of the actual exercise</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trend was across the board – most of the RED stickers (where we are now) were across the top sections (little collaboration) and the blue stickers (where we want to be) were for the most part in the lower areas (more intense collaboration)</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INTAKE was a bit of an anomaly as most of the members only wanted to collaborate to formal communication – which is on of the least collaborative options.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 you can see in the other examples how intensely members wanted to collaborate</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11</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Planning was one of the more dramatic jumps and the most in sync – almost everyone chose the first two levels (least collaborative) of where they are now and almost everyone chose the last two (most collaborative) options of where they want to be.</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12</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diagram represents all 16 functions in one chart.</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highest numbers were in the most collaborative options – including a few consortium options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Once the chart was completed, our task was to determine what to focus on, we could focus on</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the functions with the most votes (this indicates some common desire)</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 the level with the most votes (again, indicating a common desire) OR</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 the function with the biggest jump (indicates the most work that needs to be done)</a:t>
            </a:r>
          </a:p>
          <a:p>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Unfortunately, this is where</a:t>
            </a:r>
            <a:r>
              <a:rPr lang="en-US" sz="1200" kern="1200" baseline="0" dirty="0" smtClean="0">
                <a:solidFill>
                  <a:schemeClr val="tx1"/>
                </a:solidFill>
                <a:latin typeface="+mn-lt"/>
                <a:ea typeface="+mn-ea"/>
                <a:cs typeface="+mn-cs"/>
              </a:rPr>
              <a:t> the story ends because it was </a:t>
            </a:r>
            <a:r>
              <a:rPr lang="en-US" sz="1200" kern="1200" dirty="0" smtClean="0">
                <a:solidFill>
                  <a:schemeClr val="tx1"/>
                </a:solidFill>
                <a:latin typeface="+mn-lt"/>
                <a:ea typeface="+mn-ea"/>
                <a:cs typeface="+mn-cs"/>
              </a:rPr>
              <a:t>at this point – the LIP project was restructured</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17 </a:t>
            </a:r>
            <a:r>
              <a:rPr lang="en-US" sz="1200" kern="1200" dirty="0" err="1" smtClean="0">
                <a:solidFill>
                  <a:schemeClr val="tx1"/>
                </a:solidFill>
                <a:latin typeface="+mn-lt"/>
                <a:ea typeface="+mn-ea"/>
                <a:cs typeface="+mn-cs"/>
              </a:rPr>
              <a:t>LIPs</a:t>
            </a:r>
            <a:r>
              <a:rPr lang="en-US" sz="1200" kern="1200" dirty="0" smtClean="0">
                <a:solidFill>
                  <a:schemeClr val="tx1"/>
                </a:solidFill>
                <a:latin typeface="+mn-lt"/>
                <a:ea typeface="+mn-ea"/>
                <a:cs typeface="+mn-cs"/>
              </a:rPr>
              <a:t> became 4 </a:t>
            </a:r>
            <a:r>
              <a:rPr lang="en-US" sz="1200" kern="1200" dirty="0" err="1" smtClean="0">
                <a:solidFill>
                  <a:schemeClr val="tx1"/>
                </a:solidFill>
                <a:latin typeface="+mn-lt"/>
                <a:ea typeface="+mn-ea"/>
                <a:cs typeface="+mn-cs"/>
              </a:rPr>
              <a:t>LIPs</a:t>
            </a:r>
            <a:r>
              <a:rPr lang="en-US" sz="1200" kern="1200" dirty="0" smtClean="0">
                <a:solidFill>
                  <a:schemeClr val="tx1"/>
                </a:solidFill>
                <a:latin typeface="+mn-lt"/>
                <a:ea typeface="+mn-ea"/>
                <a:cs typeface="+mn-cs"/>
              </a:rPr>
              <a:t> plus a City LIP facilitated by City of Toronto.</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are now the Toronto South LIP – boundaries now extend from Victoria Park to Roncesvalles and the Lake to about St. Clair.</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May 2012 – we did the exercise all over again with the new Partnership Council</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13</a:t>
            </a:fld>
            <a:endParaRPr lang="en-C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you can see the results were very similar – where agencies are now were at the least collaborative and where they want to be is in the more collaborative levels.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have set up a committee that is analyzing the results and will decide how to proceed, which areas to address.</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14</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re-structuring of the </a:t>
            </a:r>
            <a:r>
              <a:rPr lang="en-US" sz="1200" kern="1200" dirty="0" err="1" smtClean="0">
                <a:solidFill>
                  <a:schemeClr val="tx1"/>
                </a:solidFill>
                <a:latin typeface="+mn-lt"/>
                <a:ea typeface="+mn-ea"/>
                <a:cs typeface="+mn-cs"/>
              </a:rPr>
              <a:t>LIPs</a:t>
            </a:r>
            <a:r>
              <a:rPr lang="en-US" sz="1200" kern="1200" dirty="0" smtClean="0">
                <a:solidFill>
                  <a:schemeClr val="tx1"/>
                </a:solidFill>
                <a:latin typeface="+mn-lt"/>
                <a:ea typeface="+mn-ea"/>
                <a:cs typeface="+mn-cs"/>
              </a:rPr>
              <a:t> reflects the work that was done in the former </a:t>
            </a:r>
            <a:r>
              <a:rPr lang="en-US" sz="1200" kern="1200" dirty="0" err="1" smtClean="0">
                <a:solidFill>
                  <a:schemeClr val="tx1"/>
                </a:solidFill>
                <a:latin typeface="+mn-lt"/>
                <a:ea typeface="+mn-ea"/>
                <a:cs typeface="+mn-cs"/>
              </a:rPr>
              <a:t>LIPs</a:t>
            </a:r>
            <a:r>
              <a:rPr lang="en-US" sz="1200" kern="1200" dirty="0" smtClean="0">
                <a:solidFill>
                  <a:schemeClr val="tx1"/>
                </a:solidFill>
                <a:latin typeface="+mn-lt"/>
                <a:ea typeface="+mn-ea"/>
                <a:cs typeface="+mn-cs"/>
              </a:rPr>
              <a:t> – 2 main committees that will have input into the Settlement strategy is “Partnership and Service Collaboration” (</a:t>
            </a:r>
            <a:r>
              <a:rPr lang="en-US" sz="1200" kern="1200" dirty="0" err="1" smtClean="0">
                <a:solidFill>
                  <a:schemeClr val="tx1"/>
                </a:solidFill>
                <a:latin typeface="+mn-lt"/>
                <a:ea typeface="+mn-ea"/>
                <a:cs typeface="+mn-cs"/>
              </a:rPr>
              <a:t>WoodGreen</a:t>
            </a:r>
            <a:r>
              <a:rPr lang="en-US" sz="1200" kern="1200" dirty="0" smtClean="0">
                <a:solidFill>
                  <a:schemeClr val="tx1"/>
                </a:solidFill>
                <a:latin typeface="+mn-lt"/>
                <a:ea typeface="+mn-ea"/>
                <a:cs typeface="+mn-cs"/>
              </a:rPr>
              <a:t>) and “Newcomer Advisory Committee” (</a:t>
            </a:r>
            <a:r>
              <a:rPr lang="en-US" sz="1200" kern="1200" dirty="0" err="1" smtClean="0">
                <a:solidFill>
                  <a:schemeClr val="tx1"/>
                </a:solidFill>
                <a:latin typeface="+mn-lt"/>
                <a:ea typeface="+mn-ea"/>
                <a:cs typeface="+mn-cs"/>
              </a:rPr>
              <a:t>CCVT</a:t>
            </a:r>
            <a:r>
              <a:rPr lang="en-US" sz="1200" kern="1200" dirty="0" smtClean="0">
                <a:solidFill>
                  <a:schemeClr val="tx1"/>
                </a:solidFill>
                <a:latin typeface="+mn-lt"/>
                <a:ea typeface="+mn-ea"/>
                <a:cs typeface="+mn-cs"/>
              </a:rPr>
              <a:t>)</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Networking Mapping</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purpose of the networking project was to shed light on the social capital networks of service providers in the Toronto East area and how they were affected by the LIP project</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network diagrams illustrate the visual representations of current working relations and desired future collaborations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 the patterns become obvious when documented visually and the patterns show how funders can better support the coordination of partnerships</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surveyed 150-160 people with a 64% return rate</a:t>
            </a:r>
            <a:endParaRPr lang="en-CA"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survey consisted of 2 parts – the first was general information about the individual, their organization and the services provided and the second part consisted of 4 networking questions.</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E30A12E-DDFB-4659-9ACF-76842F342D27}" type="slidenum">
              <a:rPr lang="en-CA" smtClean="0"/>
              <a:pPr/>
              <a:t>15</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F40480-6DE0-4526-8A63-1DAEF77F7EEE}" type="datetimeFigureOut">
              <a:rPr lang="en-CA" smtClean="0"/>
              <a:pPr/>
              <a:t>31/07/2012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E9359D55-682D-446C-B044-9BDCBD5B17A7}"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F40480-6DE0-4526-8A63-1DAEF77F7EEE}" type="datetimeFigureOut">
              <a:rPr lang="en-CA" smtClean="0"/>
              <a:pPr/>
              <a:t>31/07/2012</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59D55-682D-446C-B044-9BDCBD5B17A7}"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orgnet.com/BuildingNetworks.pdf" TargetMode="External"/><Relationship Id="rId2" Type="http://schemas.openxmlformats.org/officeDocument/2006/relationships/hyperlink" Target="http://www.capacityproject.org/framework/all-resources/" TargetMode="External"/><Relationship Id="rId1" Type="http://schemas.openxmlformats.org/officeDocument/2006/relationships/slideLayout" Target="../slideLayouts/slideLayout7.xml"/><Relationship Id="rId4" Type="http://schemas.openxmlformats.org/officeDocument/2006/relationships/hyperlink" Target="http://www.networkweaver.com/"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sguerra@woodgreen.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wiki.settlementatwork.org/wiki/Pathway_for_Economic_Class_Newcomers"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3">
              <a:lumMod val="40000"/>
              <a:lumOff val="60000"/>
            </a:schemeClr>
          </a:solidFill>
        </p:spPr>
        <p:txBody>
          <a:bodyPr/>
          <a:lstStyle/>
          <a:p>
            <a:r>
              <a:rPr lang="en-US" dirty="0" smtClean="0"/>
              <a:t>Sector Partnerships in Toronto East/Toronto South LIP</a:t>
            </a:r>
            <a:endParaRPr lang="en-CA" dirty="0"/>
          </a:p>
        </p:txBody>
      </p:sp>
      <p:sp>
        <p:nvSpPr>
          <p:cNvPr id="3" name="Subtitle 2"/>
          <p:cNvSpPr>
            <a:spLocks noGrp="1"/>
          </p:cNvSpPr>
          <p:nvPr>
            <p:ph type="subTitle" idx="1"/>
          </p:nvPr>
        </p:nvSpPr>
        <p:spPr>
          <a:xfrm>
            <a:off x="1905000" y="4419600"/>
            <a:ext cx="6400800" cy="1752600"/>
          </a:xfrm>
        </p:spPr>
        <p:txBody>
          <a:bodyPr>
            <a:normAutofit fontScale="62500" lnSpcReduction="20000"/>
          </a:bodyPr>
          <a:lstStyle/>
          <a:p>
            <a:pPr algn="r"/>
            <a:r>
              <a:rPr lang="en-US" sz="2300" dirty="0" smtClean="0">
                <a:solidFill>
                  <a:schemeClr val="tx1"/>
                </a:solidFill>
              </a:rPr>
              <a:t>Presented by:</a:t>
            </a:r>
          </a:p>
          <a:p>
            <a:pPr algn="r"/>
            <a:r>
              <a:rPr lang="en-US" dirty="0" smtClean="0">
                <a:solidFill>
                  <a:schemeClr val="tx1"/>
                </a:solidFill>
              </a:rPr>
              <a:t>Sandra Guerra</a:t>
            </a:r>
          </a:p>
          <a:p>
            <a:pPr algn="r"/>
            <a:r>
              <a:rPr lang="en-US" dirty="0" smtClean="0">
                <a:solidFill>
                  <a:schemeClr val="tx1"/>
                </a:solidFill>
              </a:rPr>
              <a:t>Toronto South LIP</a:t>
            </a:r>
          </a:p>
          <a:p>
            <a:pPr algn="r"/>
            <a:endParaRPr lang="en-US" dirty="0" smtClean="0">
              <a:solidFill>
                <a:schemeClr val="tx1"/>
              </a:solidFill>
            </a:endParaRPr>
          </a:p>
          <a:p>
            <a:pPr algn="r"/>
            <a:r>
              <a:rPr lang="en-US" sz="2900" dirty="0" smtClean="0">
                <a:solidFill>
                  <a:schemeClr val="tx1"/>
                </a:solidFill>
              </a:rPr>
              <a:t>WoodGreen Community Services</a:t>
            </a:r>
          </a:p>
          <a:p>
            <a:pPr algn="r"/>
            <a:r>
              <a:rPr lang="en-US" sz="2600" dirty="0" smtClean="0">
                <a:solidFill>
                  <a:schemeClr val="tx1"/>
                </a:solidFill>
              </a:rPr>
              <a:t>July 30, 2012</a:t>
            </a:r>
            <a:endParaRPr lang="en-CA" sz="26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57200" y="1371600"/>
          <a:ext cx="3657600" cy="5181600"/>
        </p:xfrm>
        <a:graphic>
          <a:graphicData uri="http://schemas.openxmlformats.org/drawingml/2006/table">
            <a:tbl>
              <a:tblPr/>
              <a:tblGrid>
                <a:gridCol w="803653"/>
                <a:gridCol w="1406147"/>
                <a:gridCol w="1447800"/>
              </a:tblGrid>
              <a:tr h="519240">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Awareness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757">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Intermittent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24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Formal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477">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Cooperation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Coordination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Projects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283">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Common </a:t>
                      </a:r>
                      <a:r>
                        <a:rPr lang="en-CA" sz="1400" b="1" dirty="0">
                          <a:latin typeface="Calibri"/>
                          <a:ea typeface="Calibri"/>
                          <a:cs typeface="Times New Roman"/>
                        </a:rPr>
                        <a:t>Tools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Service Delivery</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3">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Consortium</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2" name="Group 13"/>
          <p:cNvGrpSpPr/>
          <p:nvPr/>
        </p:nvGrpSpPr>
        <p:grpSpPr>
          <a:xfrm>
            <a:off x="457200" y="1447800"/>
            <a:ext cx="738664" cy="4862354"/>
            <a:chOff x="1524000" y="381000"/>
            <a:chExt cx="738664" cy="4862354"/>
          </a:xfrm>
        </p:grpSpPr>
        <p:sp>
          <p:nvSpPr>
            <p:cNvPr id="11" name="TextBox 10"/>
            <p:cNvSpPr txBox="1"/>
            <p:nvPr/>
          </p:nvSpPr>
          <p:spPr>
            <a:xfrm>
              <a:off x="1676400" y="381000"/>
              <a:ext cx="461665" cy="1580689"/>
            </a:xfrm>
            <a:prstGeom prst="rect">
              <a:avLst/>
            </a:prstGeom>
            <a:noFill/>
          </p:spPr>
          <p:txBody>
            <a:bodyPr vert="vert270" wrap="none" rtlCol="0">
              <a:spAutoFit/>
            </a:bodyPr>
            <a:lstStyle/>
            <a:p>
              <a:r>
                <a:rPr lang="en-US" dirty="0" smtClean="0"/>
                <a:t>Communication</a:t>
              </a:r>
              <a:endParaRPr lang="en-CA" dirty="0"/>
            </a:p>
          </p:txBody>
        </p:sp>
        <p:sp>
          <p:nvSpPr>
            <p:cNvPr id="12" name="TextBox 11"/>
            <p:cNvSpPr txBox="1"/>
            <p:nvPr/>
          </p:nvSpPr>
          <p:spPr>
            <a:xfrm>
              <a:off x="1524000" y="1981200"/>
              <a:ext cx="738664" cy="1600200"/>
            </a:xfrm>
            <a:prstGeom prst="rect">
              <a:avLst/>
            </a:prstGeom>
            <a:noFill/>
          </p:spPr>
          <p:txBody>
            <a:bodyPr vert="vert270" wrap="square" rtlCol="0">
              <a:spAutoFit/>
            </a:bodyPr>
            <a:lstStyle/>
            <a:p>
              <a:pPr algn="ctr"/>
              <a:r>
                <a:rPr lang="en-US" dirty="0" smtClean="0"/>
                <a:t>Planning &amp; </a:t>
              </a:r>
            </a:p>
            <a:p>
              <a:pPr algn="ctr"/>
              <a:r>
                <a:rPr lang="en-US" dirty="0" smtClean="0"/>
                <a:t>Cooperation</a:t>
              </a:r>
              <a:endParaRPr lang="en-CA" dirty="0"/>
            </a:p>
          </p:txBody>
        </p:sp>
        <p:sp>
          <p:nvSpPr>
            <p:cNvPr id="13" name="TextBox 12"/>
            <p:cNvSpPr txBox="1"/>
            <p:nvPr/>
          </p:nvSpPr>
          <p:spPr>
            <a:xfrm>
              <a:off x="1524000" y="3657600"/>
              <a:ext cx="738664" cy="1585754"/>
            </a:xfrm>
            <a:prstGeom prst="rect">
              <a:avLst/>
            </a:prstGeom>
            <a:noFill/>
          </p:spPr>
          <p:txBody>
            <a:bodyPr vert="vert270" wrap="none" rtlCol="0">
              <a:spAutoFit/>
            </a:bodyPr>
            <a:lstStyle/>
            <a:p>
              <a:pPr algn="ctr"/>
              <a:r>
                <a:rPr lang="en-US" dirty="0" smtClean="0"/>
                <a:t>Collaboration in</a:t>
              </a:r>
            </a:p>
            <a:p>
              <a:pPr algn="ctr"/>
              <a:r>
                <a:rPr lang="en-US" dirty="0" smtClean="0"/>
                <a:t>Service Delivery</a:t>
              </a:r>
              <a:endParaRPr lang="en-CA" dirty="0"/>
            </a:p>
          </p:txBody>
        </p:sp>
      </p:grpSp>
      <p:graphicFrame>
        <p:nvGraphicFramePr>
          <p:cNvPr id="15" name="Table 14"/>
          <p:cNvGraphicFramePr>
            <a:graphicFrameLocks noGrp="1"/>
          </p:cNvGraphicFramePr>
          <p:nvPr/>
        </p:nvGraphicFramePr>
        <p:xfrm>
          <a:off x="5029200" y="1447800"/>
          <a:ext cx="3657600" cy="5181600"/>
        </p:xfrm>
        <a:graphic>
          <a:graphicData uri="http://schemas.openxmlformats.org/drawingml/2006/table">
            <a:tbl>
              <a:tblPr/>
              <a:tblGrid>
                <a:gridCol w="803653"/>
                <a:gridCol w="1406147"/>
                <a:gridCol w="1447800"/>
              </a:tblGrid>
              <a:tr h="519240">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Awareness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757">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Intermittent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24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Formal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477">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Cooperation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Coordination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Projects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283">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Common </a:t>
                      </a:r>
                      <a:r>
                        <a:rPr lang="en-CA" sz="1400" b="1" dirty="0">
                          <a:latin typeface="Calibri"/>
                          <a:ea typeface="Calibri"/>
                          <a:cs typeface="Times New Roman"/>
                        </a:rPr>
                        <a:t>Tools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Service Delivery</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3">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Consortium</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4" name="Group 17"/>
          <p:cNvGrpSpPr/>
          <p:nvPr/>
        </p:nvGrpSpPr>
        <p:grpSpPr>
          <a:xfrm>
            <a:off x="5029200" y="1524000"/>
            <a:ext cx="738664" cy="4862354"/>
            <a:chOff x="1524000" y="381000"/>
            <a:chExt cx="738664" cy="4862354"/>
          </a:xfrm>
        </p:grpSpPr>
        <p:sp>
          <p:nvSpPr>
            <p:cNvPr id="19" name="TextBox 18"/>
            <p:cNvSpPr txBox="1"/>
            <p:nvPr/>
          </p:nvSpPr>
          <p:spPr>
            <a:xfrm>
              <a:off x="1676400" y="381000"/>
              <a:ext cx="461665" cy="1580689"/>
            </a:xfrm>
            <a:prstGeom prst="rect">
              <a:avLst/>
            </a:prstGeom>
            <a:noFill/>
          </p:spPr>
          <p:txBody>
            <a:bodyPr vert="vert270" wrap="none" rtlCol="0">
              <a:spAutoFit/>
            </a:bodyPr>
            <a:lstStyle/>
            <a:p>
              <a:r>
                <a:rPr lang="en-US" dirty="0" smtClean="0"/>
                <a:t>Communication</a:t>
              </a:r>
              <a:endParaRPr lang="en-CA" dirty="0"/>
            </a:p>
          </p:txBody>
        </p:sp>
        <p:sp>
          <p:nvSpPr>
            <p:cNvPr id="20" name="TextBox 19"/>
            <p:cNvSpPr txBox="1"/>
            <p:nvPr/>
          </p:nvSpPr>
          <p:spPr>
            <a:xfrm>
              <a:off x="1524000" y="1981200"/>
              <a:ext cx="738664" cy="1600200"/>
            </a:xfrm>
            <a:prstGeom prst="rect">
              <a:avLst/>
            </a:prstGeom>
            <a:noFill/>
          </p:spPr>
          <p:txBody>
            <a:bodyPr vert="vert270" wrap="square" rtlCol="0">
              <a:spAutoFit/>
            </a:bodyPr>
            <a:lstStyle/>
            <a:p>
              <a:pPr algn="ctr"/>
              <a:r>
                <a:rPr lang="en-US" dirty="0" smtClean="0"/>
                <a:t>Planning &amp; </a:t>
              </a:r>
            </a:p>
            <a:p>
              <a:pPr algn="ctr"/>
              <a:r>
                <a:rPr lang="en-US" dirty="0" smtClean="0"/>
                <a:t>Cooperation</a:t>
              </a:r>
              <a:endParaRPr lang="en-CA" dirty="0"/>
            </a:p>
          </p:txBody>
        </p:sp>
        <p:sp>
          <p:nvSpPr>
            <p:cNvPr id="21" name="TextBox 20"/>
            <p:cNvSpPr txBox="1"/>
            <p:nvPr/>
          </p:nvSpPr>
          <p:spPr>
            <a:xfrm>
              <a:off x="1524000" y="3657600"/>
              <a:ext cx="738664" cy="1585754"/>
            </a:xfrm>
            <a:prstGeom prst="rect">
              <a:avLst/>
            </a:prstGeom>
            <a:noFill/>
          </p:spPr>
          <p:txBody>
            <a:bodyPr vert="vert270" wrap="none" rtlCol="0">
              <a:spAutoFit/>
            </a:bodyPr>
            <a:lstStyle/>
            <a:p>
              <a:pPr algn="ctr"/>
              <a:r>
                <a:rPr lang="en-US" dirty="0" smtClean="0"/>
                <a:t>Collaboration in</a:t>
              </a:r>
            </a:p>
            <a:p>
              <a:pPr algn="ctr"/>
              <a:r>
                <a:rPr lang="en-US" dirty="0" smtClean="0"/>
                <a:t>Service Delivery</a:t>
              </a:r>
              <a:endParaRPr lang="en-CA" dirty="0"/>
            </a:p>
          </p:txBody>
        </p:sp>
      </p:grpSp>
      <p:sp>
        <p:nvSpPr>
          <p:cNvPr id="22" name="TextBox 21"/>
          <p:cNvSpPr txBox="1"/>
          <p:nvPr/>
        </p:nvSpPr>
        <p:spPr>
          <a:xfrm>
            <a:off x="1060607" y="304800"/>
            <a:ext cx="2284408" cy="954107"/>
          </a:xfrm>
          <a:prstGeom prst="rect">
            <a:avLst/>
          </a:prstGeom>
          <a:noFill/>
        </p:spPr>
        <p:txBody>
          <a:bodyPr wrap="none" rtlCol="0">
            <a:spAutoFit/>
          </a:bodyPr>
          <a:lstStyle/>
          <a:p>
            <a:pPr algn="ctr"/>
            <a:r>
              <a:rPr lang="en-US" b="1" dirty="0" smtClean="0"/>
              <a:t>1.</a:t>
            </a:r>
          </a:p>
          <a:p>
            <a:pPr algn="ctr"/>
            <a:r>
              <a:rPr lang="en-US" sz="2400" b="1" dirty="0" smtClean="0"/>
              <a:t>Outreach</a:t>
            </a:r>
          </a:p>
          <a:p>
            <a:pPr algn="ctr"/>
            <a:r>
              <a:rPr lang="en-US" sz="1400" dirty="0" smtClean="0"/>
              <a:t>Active Recruitment of clients</a:t>
            </a:r>
            <a:endParaRPr lang="en-CA" sz="1400" dirty="0"/>
          </a:p>
        </p:txBody>
      </p:sp>
      <p:sp>
        <p:nvSpPr>
          <p:cNvPr id="23" name="TextBox 22"/>
          <p:cNvSpPr txBox="1"/>
          <p:nvPr/>
        </p:nvSpPr>
        <p:spPr>
          <a:xfrm>
            <a:off x="5708767" y="304800"/>
            <a:ext cx="2601674" cy="954107"/>
          </a:xfrm>
          <a:prstGeom prst="rect">
            <a:avLst/>
          </a:prstGeom>
          <a:noFill/>
        </p:spPr>
        <p:txBody>
          <a:bodyPr wrap="none" rtlCol="0">
            <a:spAutoFit/>
          </a:bodyPr>
          <a:lstStyle/>
          <a:p>
            <a:pPr algn="ctr"/>
            <a:r>
              <a:rPr lang="en-US" b="1" dirty="0" smtClean="0"/>
              <a:t>2.</a:t>
            </a:r>
          </a:p>
          <a:p>
            <a:pPr algn="ctr"/>
            <a:r>
              <a:rPr lang="en-US" sz="2400" b="1" dirty="0" smtClean="0"/>
              <a:t>Communication</a:t>
            </a:r>
          </a:p>
          <a:p>
            <a:pPr algn="ctr"/>
            <a:r>
              <a:rPr lang="en-US" sz="1400" dirty="0" smtClean="0"/>
              <a:t>Publicity through different media</a:t>
            </a:r>
            <a:endParaRPr lang="en-CA" sz="1400" dirty="0"/>
          </a:p>
        </p:txBody>
      </p:sp>
      <p:sp>
        <p:nvSpPr>
          <p:cNvPr id="14" name="Oval 13"/>
          <p:cNvSpPr/>
          <p:nvPr/>
        </p:nvSpPr>
        <p:spPr>
          <a:xfrm>
            <a:off x="2819400" y="1600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p:cNvSpPr/>
          <p:nvPr/>
        </p:nvSpPr>
        <p:spPr>
          <a:xfrm>
            <a:off x="2971800" y="17526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p:cNvSpPr/>
          <p:nvPr/>
        </p:nvSpPr>
        <p:spPr>
          <a:xfrm>
            <a:off x="2895600" y="21336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p:cNvSpPr/>
          <p:nvPr/>
        </p:nvSpPr>
        <p:spPr>
          <a:xfrm>
            <a:off x="3352800" y="15240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Oval 23"/>
          <p:cNvSpPr/>
          <p:nvPr/>
        </p:nvSpPr>
        <p:spPr>
          <a:xfrm>
            <a:off x="3200400" y="22860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Oval 24"/>
          <p:cNvSpPr/>
          <p:nvPr/>
        </p:nvSpPr>
        <p:spPr>
          <a:xfrm>
            <a:off x="2971800" y="2743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p:cNvSpPr/>
          <p:nvPr/>
        </p:nvSpPr>
        <p:spPr>
          <a:xfrm>
            <a:off x="3733800" y="25146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Oval 26"/>
          <p:cNvSpPr/>
          <p:nvPr/>
        </p:nvSpPr>
        <p:spPr>
          <a:xfrm>
            <a:off x="2971800" y="3124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p:cNvSpPr/>
          <p:nvPr/>
        </p:nvSpPr>
        <p:spPr>
          <a:xfrm>
            <a:off x="2971800" y="3505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Oval 28"/>
          <p:cNvSpPr/>
          <p:nvPr/>
        </p:nvSpPr>
        <p:spPr>
          <a:xfrm>
            <a:off x="3733800" y="3124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Oval 29"/>
          <p:cNvSpPr/>
          <p:nvPr/>
        </p:nvSpPr>
        <p:spPr>
          <a:xfrm>
            <a:off x="3276600" y="2743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Oval 30"/>
          <p:cNvSpPr/>
          <p:nvPr/>
        </p:nvSpPr>
        <p:spPr>
          <a:xfrm>
            <a:off x="2819400" y="3886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Oval 31"/>
          <p:cNvSpPr/>
          <p:nvPr/>
        </p:nvSpPr>
        <p:spPr>
          <a:xfrm>
            <a:off x="7391400" y="1600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Oval 32"/>
          <p:cNvSpPr/>
          <p:nvPr/>
        </p:nvSpPr>
        <p:spPr>
          <a:xfrm>
            <a:off x="7696200" y="17526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Oval 33"/>
          <p:cNvSpPr/>
          <p:nvPr/>
        </p:nvSpPr>
        <p:spPr>
          <a:xfrm>
            <a:off x="7391400" y="32004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Oval 34"/>
          <p:cNvSpPr/>
          <p:nvPr/>
        </p:nvSpPr>
        <p:spPr>
          <a:xfrm>
            <a:off x="7772400" y="26670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Oval 35"/>
          <p:cNvSpPr/>
          <p:nvPr/>
        </p:nvSpPr>
        <p:spPr>
          <a:xfrm>
            <a:off x="7391400" y="28194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Oval 36"/>
          <p:cNvSpPr/>
          <p:nvPr/>
        </p:nvSpPr>
        <p:spPr>
          <a:xfrm>
            <a:off x="7848600" y="21336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Oval 37"/>
          <p:cNvSpPr/>
          <p:nvPr/>
        </p:nvSpPr>
        <p:spPr>
          <a:xfrm>
            <a:off x="7315200" y="22098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Oval 38"/>
          <p:cNvSpPr/>
          <p:nvPr/>
        </p:nvSpPr>
        <p:spPr>
          <a:xfrm>
            <a:off x="7315200" y="35814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Oval 39"/>
          <p:cNvSpPr/>
          <p:nvPr/>
        </p:nvSpPr>
        <p:spPr>
          <a:xfrm>
            <a:off x="7696200" y="3124200"/>
            <a:ext cx="15240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Oval 40"/>
          <p:cNvSpPr/>
          <p:nvPr/>
        </p:nvSpPr>
        <p:spPr>
          <a:xfrm>
            <a:off x="7924800" y="3200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Oval 41"/>
          <p:cNvSpPr/>
          <p:nvPr/>
        </p:nvSpPr>
        <p:spPr>
          <a:xfrm>
            <a:off x="7696200" y="46482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3" name="Oval 42"/>
          <p:cNvSpPr/>
          <p:nvPr/>
        </p:nvSpPr>
        <p:spPr>
          <a:xfrm>
            <a:off x="7315200" y="40386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Oval 43"/>
          <p:cNvSpPr/>
          <p:nvPr/>
        </p:nvSpPr>
        <p:spPr>
          <a:xfrm>
            <a:off x="3505200" y="41148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Oval 44"/>
          <p:cNvSpPr/>
          <p:nvPr/>
        </p:nvSpPr>
        <p:spPr>
          <a:xfrm>
            <a:off x="3048000" y="5486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Oval 45"/>
          <p:cNvSpPr/>
          <p:nvPr/>
        </p:nvSpPr>
        <p:spPr>
          <a:xfrm>
            <a:off x="2895600" y="48768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Oval 46"/>
          <p:cNvSpPr/>
          <p:nvPr/>
        </p:nvSpPr>
        <p:spPr>
          <a:xfrm>
            <a:off x="3581400" y="4724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Oval 47"/>
          <p:cNvSpPr/>
          <p:nvPr/>
        </p:nvSpPr>
        <p:spPr>
          <a:xfrm>
            <a:off x="3200400" y="46482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Oval 48"/>
          <p:cNvSpPr/>
          <p:nvPr/>
        </p:nvSpPr>
        <p:spPr>
          <a:xfrm>
            <a:off x="2895600" y="46482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Oval 49"/>
          <p:cNvSpPr/>
          <p:nvPr/>
        </p:nvSpPr>
        <p:spPr>
          <a:xfrm>
            <a:off x="7924800" y="41148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1" name="Oval 50"/>
          <p:cNvSpPr/>
          <p:nvPr/>
        </p:nvSpPr>
        <p:spPr>
          <a:xfrm>
            <a:off x="7543800" y="4343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2" name="Oval 51"/>
          <p:cNvSpPr/>
          <p:nvPr/>
        </p:nvSpPr>
        <p:spPr>
          <a:xfrm>
            <a:off x="8229600" y="2819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Oval 52"/>
          <p:cNvSpPr/>
          <p:nvPr/>
        </p:nvSpPr>
        <p:spPr>
          <a:xfrm>
            <a:off x="7391400" y="48006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4" name="Oval 53"/>
          <p:cNvSpPr/>
          <p:nvPr/>
        </p:nvSpPr>
        <p:spPr>
          <a:xfrm>
            <a:off x="7696200" y="36576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Oval 54"/>
          <p:cNvSpPr/>
          <p:nvPr/>
        </p:nvSpPr>
        <p:spPr>
          <a:xfrm>
            <a:off x="7848600" y="48768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6" name="Oval 55"/>
          <p:cNvSpPr/>
          <p:nvPr/>
        </p:nvSpPr>
        <p:spPr>
          <a:xfrm>
            <a:off x="8229600" y="47244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7" name="Oval 56"/>
          <p:cNvSpPr/>
          <p:nvPr/>
        </p:nvSpPr>
        <p:spPr>
          <a:xfrm>
            <a:off x="8077200" y="49530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8" name="Oval 57"/>
          <p:cNvSpPr/>
          <p:nvPr/>
        </p:nvSpPr>
        <p:spPr>
          <a:xfrm>
            <a:off x="8458200" y="4953000"/>
            <a:ext cx="152400" cy="152400"/>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T:\LIPs\Partnership Council\Toronto East LIP Partnership Council\Agency Collaborotion\Coordination 456.jpg"/>
          <p:cNvPicPr>
            <a:picLocks noChangeAspect="1" noChangeArrowheads="1"/>
          </p:cNvPicPr>
          <p:nvPr/>
        </p:nvPicPr>
        <p:blipFill>
          <a:blip r:embed="rId3" cstate="print"/>
          <a:srcRect/>
          <a:stretch>
            <a:fillRect/>
          </a:stretch>
        </p:blipFill>
        <p:spPr bwMode="auto">
          <a:xfrm>
            <a:off x="0" y="-17"/>
            <a:ext cx="9144000" cy="685852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T:\LIPs\Partnership Council\Toronto East LIP Partnership Council\Agency Collaborotion\Coordination 789.jpg"/>
          <p:cNvPicPr>
            <a:picLocks noChangeAspect="1" noChangeArrowheads="1"/>
          </p:cNvPicPr>
          <p:nvPr/>
        </p:nvPicPr>
        <p:blipFill>
          <a:blip r:embed="rId3" cstate="print"/>
          <a:srcRect/>
          <a:stretch>
            <a:fillRect/>
          </a:stretch>
        </p:blipFill>
        <p:spPr bwMode="auto">
          <a:xfrm>
            <a:off x="-447" y="1"/>
            <a:ext cx="9144447" cy="685885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61" name="Object 21"/>
          <p:cNvGraphicFramePr>
            <a:graphicFrameLocks noChangeAspect="1"/>
          </p:cNvGraphicFramePr>
          <p:nvPr/>
        </p:nvGraphicFramePr>
        <p:xfrm>
          <a:off x="54265" y="685801"/>
          <a:ext cx="9089735" cy="5517754"/>
        </p:xfrm>
        <a:graphic>
          <a:graphicData uri="http://schemas.openxmlformats.org/presentationml/2006/ole">
            <p:oleObj spid="_x0000_s35861" name="Acrobat Document" r:id="rId4" imgW="9601200" imgH="5829300" progId="AcroExch.Document.7">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0" y="1676400"/>
            <a:ext cx="9144000" cy="4069080"/>
          </a:xfrm>
          <a:prstGeom prst="rect">
            <a:avLst/>
          </a:prstGeom>
          <a:noFill/>
          <a:ln w="9525">
            <a:noFill/>
            <a:miter lim="800000"/>
            <a:headEnd/>
            <a:tailEnd/>
          </a:ln>
        </p:spPr>
      </p:pic>
      <p:sp>
        <p:nvSpPr>
          <p:cNvPr id="3" name="TextBox 2"/>
          <p:cNvSpPr txBox="1"/>
          <p:nvPr/>
        </p:nvSpPr>
        <p:spPr>
          <a:xfrm>
            <a:off x="228600" y="838200"/>
            <a:ext cx="4135940" cy="646331"/>
          </a:xfrm>
          <a:prstGeom prst="rect">
            <a:avLst/>
          </a:prstGeom>
          <a:noFill/>
        </p:spPr>
        <p:txBody>
          <a:bodyPr wrap="none" rtlCol="0">
            <a:spAutoFit/>
          </a:bodyPr>
          <a:lstStyle/>
          <a:p>
            <a:r>
              <a:rPr lang="en-US" dirty="0" smtClean="0"/>
              <a:t>Toronto South LIP</a:t>
            </a:r>
          </a:p>
          <a:p>
            <a:r>
              <a:rPr lang="en-US" dirty="0" smtClean="0"/>
              <a:t>Agency Collaboration Exercise – May 2012</a:t>
            </a:r>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057400" y="838200"/>
            <a:ext cx="3124200" cy="1981200"/>
            <a:chOff x="914400" y="457200"/>
            <a:chExt cx="3733800" cy="1981200"/>
          </a:xfrm>
        </p:grpSpPr>
        <p:sp>
          <p:nvSpPr>
            <p:cNvPr id="4" name="Rounded Rectangle 3"/>
            <p:cNvSpPr/>
            <p:nvPr/>
          </p:nvSpPr>
          <p:spPr>
            <a:xfrm>
              <a:off x="914400" y="457200"/>
              <a:ext cx="37338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t>Toronto South LIP Council</a:t>
              </a:r>
            </a:p>
            <a:p>
              <a:pPr algn="ctr"/>
              <a:r>
                <a:rPr lang="en-US" sz="1400" dirty="0" smtClean="0"/>
                <a:t>Meets 6 times a year</a:t>
              </a:r>
              <a:endParaRPr lang="en-CA" sz="1400" dirty="0"/>
            </a:p>
          </p:txBody>
        </p:sp>
        <p:sp>
          <p:nvSpPr>
            <p:cNvPr id="5" name="Rounded Rectangle 4"/>
            <p:cNvSpPr/>
            <p:nvPr/>
          </p:nvSpPr>
          <p:spPr>
            <a:xfrm>
              <a:off x="1524000" y="1676400"/>
              <a:ext cx="2667000" cy="6096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Executive Committee</a:t>
              </a:r>
            </a:p>
            <a:p>
              <a:pPr algn="ctr"/>
              <a:r>
                <a:rPr lang="en-US" sz="1200" dirty="0" smtClean="0"/>
                <a:t>Meets 10 times a year</a:t>
              </a:r>
              <a:endParaRPr lang="en-CA" sz="1200" dirty="0"/>
            </a:p>
          </p:txBody>
        </p:sp>
      </p:grpSp>
      <p:sp>
        <p:nvSpPr>
          <p:cNvPr id="7" name="Rounded Rectangle 6"/>
          <p:cNvSpPr/>
          <p:nvPr/>
        </p:nvSpPr>
        <p:spPr>
          <a:xfrm>
            <a:off x="5486400" y="304800"/>
            <a:ext cx="1600200" cy="1524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Newcomer Advisory Committee</a:t>
            </a:r>
          </a:p>
          <a:p>
            <a:pPr algn="ctr"/>
            <a:r>
              <a:rPr lang="en-US" sz="1200" dirty="0" smtClean="0"/>
              <a:t>(CCVT)</a:t>
            </a:r>
            <a:endParaRPr lang="en-CA" sz="1200" dirty="0"/>
          </a:p>
        </p:txBody>
      </p:sp>
      <p:sp>
        <p:nvSpPr>
          <p:cNvPr id="8" name="Rounded Rectangle 7"/>
          <p:cNvSpPr/>
          <p:nvPr/>
        </p:nvSpPr>
        <p:spPr>
          <a:xfrm>
            <a:off x="5486400" y="1981200"/>
            <a:ext cx="1600200" cy="1524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Partnership and Service Integration Committee</a:t>
            </a:r>
            <a:endParaRPr lang="en-CA" sz="1600" dirty="0"/>
          </a:p>
          <a:p>
            <a:pPr algn="ctr"/>
            <a:r>
              <a:rPr lang="en-US" sz="1200" dirty="0" smtClean="0"/>
              <a:t>(WoodGreen)</a:t>
            </a:r>
            <a:endParaRPr lang="en-CA" sz="1200" dirty="0"/>
          </a:p>
        </p:txBody>
      </p:sp>
      <p:sp>
        <p:nvSpPr>
          <p:cNvPr id="9" name="Isosceles Triangle 8"/>
          <p:cNvSpPr/>
          <p:nvPr/>
        </p:nvSpPr>
        <p:spPr>
          <a:xfrm>
            <a:off x="228600" y="990600"/>
            <a:ext cx="1706880" cy="1676400"/>
          </a:xfrm>
          <a:prstGeom prst="triangle">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Regional Settlement Strategy &amp; Action Plan</a:t>
            </a:r>
            <a:endParaRPr lang="en-CA" sz="1400" dirty="0">
              <a:solidFill>
                <a:schemeClr val="tx1"/>
              </a:solidFill>
            </a:endParaRPr>
          </a:p>
        </p:txBody>
      </p:sp>
      <p:sp>
        <p:nvSpPr>
          <p:cNvPr id="10" name="Hexagon 9"/>
          <p:cNvSpPr/>
          <p:nvPr/>
        </p:nvSpPr>
        <p:spPr>
          <a:xfrm>
            <a:off x="7239000" y="1219200"/>
            <a:ext cx="1676400" cy="1295400"/>
          </a:xfrm>
          <a:prstGeom prst="hexagon">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Virtual </a:t>
            </a:r>
          </a:p>
          <a:p>
            <a:pPr algn="ctr"/>
            <a:r>
              <a:rPr lang="en-US" dirty="0" smtClean="0">
                <a:solidFill>
                  <a:schemeClr val="tx1"/>
                </a:solidFill>
              </a:rPr>
              <a:t>Office through website</a:t>
            </a:r>
            <a:endParaRPr lang="en-CA" dirty="0">
              <a:solidFill>
                <a:schemeClr val="tx1"/>
              </a:solidFill>
            </a:endParaRPr>
          </a:p>
        </p:txBody>
      </p:sp>
      <p:sp>
        <p:nvSpPr>
          <p:cNvPr id="12" name="Left Arrow 11"/>
          <p:cNvSpPr/>
          <p:nvPr/>
        </p:nvSpPr>
        <p:spPr>
          <a:xfrm>
            <a:off x="1447800" y="1371600"/>
            <a:ext cx="533400" cy="2286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Left Arrow 12"/>
          <p:cNvSpPr/>
          <p:nvPr/>
        </p:nvSpPr>
        <p:spPr>
          <a:xfrm rot="5400000">
            <a:off x="2133600" y="3657600"/>
            <a:ext cx="533400" cy="2286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Left Arrow 13"/>
          <p:cNvSpPr/>
          <p:nvPr/>
        </p:nvSpPr>
        <p:spPr>
          <a:xfrm rot="5400000">
            <a:off x="4572000" y="3581400"/>
            <a:ext cx="533400" cy="2286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Left Arrow 14"/>
          <p:cNvSpPr/>
          <p:nvPr/>
        </p:nvSpPr>
        <p:spPr>
          <a:xfrm>
            <a:off x="5257800" y="2133600"/>
            <a:ext cx="228600" cy="2286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Left Arrow 16"/>
          <p:cNvSpPr/>
          <p:nvPr/>
        </p:nvSpPr>
        <p:spPr>
          <a:xfrm>
            <a:off x="5257800" y="1371600"/>
            <a:ext cx="228600" cy="2286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0" name="Group 29"/>
          <p:cNvGrpSpPr/>
          <p:nvPr/>
        </p:nvGrpSpPr>
        <p:grpSpPr>
          <a:xfrm>
            <a:off x="228600" y="4572000"/>
            <a:ext cx="3581400" cy="2057400"/>
            <a:chOff x="228600" y="4114800"/>
            <a:chExt cx="3581400" cy="2057400"/>
          </a:xfrm>
        </p:grpSpPr>
        <p:sp>
          <p:nvSpPr>
            <p:cNvPr id="18" name="Oval 17"/>
            <p:cNvSpPr/>
            <p:nvPr/>
          </p:nvSpPr>
          <p:spPr>
            <a:xfrm>
              <a:off x="228600" y="4114800"/>
              <a:ext cx="1066800" cy="990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Seniors</a:t>
              </a:r>
              <a:endParaRPr lang="en-CA" sz="1200" dirty="0">
                <a:solidFill>
                  <a:schemeClr val="tx1"/>
                </a:solidFill>
              </a:endParaRPr>
            </a:p>
          </p:txBody>
        </p:sp>
        <p:sp>
          <p:nvSpPr>
            <p:cNvPr id="19" name="Oval 18"/>
            <p:cNvSpPr/>
            <p:nvPr/>
          </p:nvSpPr>
          <p:spPr>
            <a:xfrm>
              <a:off x="762000" y="5181600"/>
              <a:ext cx="1066800" cy="990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Language Training</a:t>
              </a:r>
              <a:endParaRPr lang="en-CA" sz="1100" dirty="0">
                <a:solidFill>
                  <a:schemeClr val="tx1"/>
                </a:solidFill>
              </a:endParaRPr>
            </a:p>
          </p:txBody>
        </p:sp>
        <p:sp>
          <p:nvSpPr>
            <p:cNvPr id="20" name="Oval 19"/>
            <p:cNvSpPr/>
            <p:nvPr/>
          </p:nvSpPr>
          <p:spPr>
            <a:xfrm>
              <a:off x="2133600" y="5181600"/>
              <a:ext cx="1066800" cy="990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Systemic Issues  &amp; Social Change</a:t>
              </a:r>
              <a:endParaRPr lang="en-CA" sz="1200" dirty="0">
                <a:solidFill>
                  <a:schemeClr val="tx1"/>
                </a:solidFill>
              </a:endParaRPr>
            </a:p>
          </p:txBody>
        </p:sp>
        <p:sp>
          <p:nvSpPr>
            <p:cNvPr id="21" name="Oval 20"/>
            <p:cNvSpPr/>
            <p:nvPr/>
          </p:nvSpPr>
          <p:spPr>
            <a:xfrm>
              <a:off x="2743200" y="4114800"/>
              <a:ext cx="1066800" cy="990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Youth</a:t>
              </a:r>
              <a:endParaRPr lang="en-CA" sz="1200" dirty="0">
                <a:solidFill>
                  <a:schemeClr val="tx1"/>
                </a:solidFill>
              </a:endParaRPr>
            </a:p>
          </p:txBody>
        </p:sp>
        <p:sp>
          <p:nvSpPr>
            <p:cNvPr id="22" name="Oval 21"/>
            <p:cNvSpPr/>
            <p:nvPr/>
          </p:nvSpPr>
          <p:spPr>
            <a:xfrm>
              <a:off x="1447800" y="4114800"/>
              <a:ext cx="1066800" cy="990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Mental Health</a:t>
              </a:r>
              <a:endParaRPr lang="en-CA" sz="1200" dirty="0">
                <a:solidFill>
                  <a:schemeClr val="tx1"/>
                </a:solidFill>
              </a:endParaRPr>
            </a:p>
          </p:txBody>
        </p:sp>
      </p:grpSp>
      <p:grpSp>
        <p:nvGrpSpPr>
          <p:cNvPr id="31" name="Group 30"/>
          <p:cNvGrpSpPr/>
          <p:nvPr/>
        </p:nvGrpSpPr>
        <p:grpSpPr>
          <a:xfrm>
            <a:off x="4495800" y="4495800"/>
            <a:ext cx="3886200" cy="2133600"/>
            <a:chOff x="4648200" y="4114800"/>
            <a:chExt cx="3886200" cy="2133600"/>
          </a:xfrm>
        </p:grpSpPr>
        <p:sp>
          <p:nvSpPr>
            <p:cNvPr id="23" name="Rounded Rectangle 22"/>
            <p:cNvSpPr/>
            <p:nvPr/>
          </p:nvSpPr>
          <p:spPr>
            <a:xfrm>
              <a:off x="6705600" y="5257800"/>
              <a:ext cx="1143000" cy="990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Parkdale Trinity </a:t>
              </a:r>
              <a:endParaRPr lang="en-CA" sz="1200" dirty="0">
                <a:solidFill>
                  <a:schemeClr val="tx1"/>
                </a:solidFill>
              </a:endParaRPr>
            </a:p>
          </p:txBody>
        </p:sp>
        <p:sp>
          <p:nvSpPr>
            <p:cNvPr id="24" name="Rounded Rectangle 23"/>
            <p:cNvSpPr/>
            <p:nvPr/>
          </p:nvSpPr>
          <p:spPr>
            <a:xfrm>
              <a:off x="5334000" y="5257800"/>
              <a:ext cx="1143000" cy="990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a:p>
              <a:pPr algn="ctr"/>
              <a:r>
                <a:rPr lang="en-US" sz="1200" dirty="0" smtClean="0">
                  <a:solidFill>
                    <a:schemeClr val="tx1"/>
                  </a:solidFill>
                </a:rPr>
                <a:t>Kensington Chinatown Annex</a:t>
              </a:r>
              <a:r>
                <a:rPr lang="en-US" dirty="0" smtClean="0"/>
                <a:t>	</a:t>
              </a:r>
              <a:endParaRPr lang="en-CA" dirty="0"/>
            </a:p>
          </p:txBody>
        </p:sp>
        <p:sp>
          <p:nvSpPr>
            <p:cNvPr id="25" name="Rounded Rectangle 24"/>
            <p:cNvSpPr/>
            <p:nvPr/>
          </p:nvSpPr>
          <p:spPr>
            <a:xfrm>
              <a:off x="7391400" y="4114800"/>
              <a:ext cx="1143000" cy="990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Jarvis</a:t>
              </a:r>
              <a:endParaRPr lang="en-CA" sz="1200" dirty="0">
                <a:solidFill>
                  <a:schemeClr val="tx1"/>
                </a:solidFill>
              </a:endParaRPr>
            </a:p>
          </p:txBody>
        </p:sp>
        <p:sp>
          <p:nvSpPr>
            <p:cNvPr id="26" name="Rounded Rectangle 25"/>
            <p:cNvSpPr/>
            <p:nvPr/>
          </p:nvSpPr>
          <p:spPr>
            <a:xfrm>
              <a:off x="6019800" y="4114800"/>
              <a:ext cx="1143000" cy="990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Danforth</a:t>
              </a:r>
              <a:endParaRPr lang="en-CA" sz="1200" dirty="0">
                <a:solidFill>
                  <a:schemeClr val="tx1"/>
                </a:solidFill>
              </a:endParaRPr>
            </a:p>
          </p:txBody>
        </p:sp>
        <p:sp>
          <p:nvSpPr>
            <p:cNvPr id="27" name="Rounded Rectangle 26"/>
            <p:cNvSpPr/>
            <p:nvPr/>
          </p:nvSpPr>
          <p:spPr>
            <a:xfrm>
              <a:off x="4648200" y="4114800"/>
              <a:ext cx="1143000" cy="990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Bloor Junction</a:t>
              </a:r>
              <a:endParaRPr lang="en-CA" sz="1200" dirty="0">
                <a:solidFill>
                  <a:schemeClr val="tx1"/>
                </a:solidFill>
              </a:endParaRPr>
            </a:p>
          </p:txBody>
        </p:sp>
      </p:grpSp>
      <p:sp>
        <p:nvSpPr>
          <p:cNvPr id="28" name="TextBox 27"/>
          <p:cNvSpPr txBox="1"/>
          <p:nvPr/>
        </p:nvSpPr>
        <p:spPr>
          <a:xfrm>
            <a:off x="1143000" y="4114800"/>
            <a:ext cx="1869294" cy="369332"/>
          </a:xfrm>
          <a:prstGeom prst="rect">
            <a:avLst/>
          </a:prstGeom>
          <a:noFill/>
        </p:spPr>
        <p:txBody>
          <a:bodyPr wrap="none" rtlCol="0">
            <a:spAutoFit/>
          </a:bodyPr>
          <a:lstStyle/>
          <a:p>
            <a:r>
              <a:rPr lang="en-US" dirty="0" smtClean="0"/>
              <a:t>5 Working Groups</a:t>
            </a:r>
            <a:endParaRPr lang="en-CA" dirty="0"/>
          </a:p>
        </p:txBody>
      </p:sp>
      <p:sp>
        <p:nvSpPr>
          <p:cNvPr id="29" name="TextBox 28"/>
          <p:cNvSpPr txBox="1"/>
          <p:nvPr/>
        </p:nvSpPr>
        <p:spPr>
          <a:xfrm>
            <a:off x="4648200" y="3962400"/>
            <a:ext cx="2785699" cy="369332"/>
          </a:xfrm>
          <a:prstGeom prst="rect">
            <a:avLst/>
          </a:prstGeom>
          <a:noFill/>
        </p:spPr>
        <p:txBody>
          <a:bodyPr wrap="none" rtlCol="0">
            <a:spAutoFit/>
          </a:bodyPr>
          <a:lstStyle/>
          <a:p>
            <a:r>
              <a:rPr lang="en-US" dirty="0" smtClean="0"/>
              <a:t>5 Neighbourhood Networks</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40000"/>
              <a:lumOff val="60000"/>
            </a:schemeClr>
          </a:solidFill>
        </p:spPr>
        <p:txBody>
          <a:bodyPr>
            <a:normAutofit/>
          </a:bodyPr>
          <a:lstStyle/>
          <a:p>
            <a:r>
              <a:rPr lang="en-US" dirty="0" smtClean="0"/>
              <a:t>Networking Mapping</a:t>
            </a:r>
            <a:endParaRPr lang="en-CA" dirty="0"/>
          </a:p>
        </p:txBody>
      </p:sp>
      <p:sp>
        <p:nvSpPr>
          <p:cNvPr id="3" name="Content Placeholder 2"/>
          <p:cNvSpPr>
            <a:spLocks noGrp="1"/>
          </p:cNvSpPr>
          <p:nvPr>
            <p:ph idx="1"/>
          </p:nvPr>
        </p:nvSpPr>
        <p:spPr/>
        <p:txBody>
          <a:bodyPr>
            <a:normAutofit fontScale="77500" lnSpcReduction="20000"/>
          </a:bodyPr>
          <a:lstStyle/>
          <a:p>
            <a:pPr>
              <a:buNone/>
            </a:pPr>
            <a:r>
              <a:rPr lang="en-CA" dirty="0" smtClean="0"/>
              <a:t>1. From the list below please identify all of the </a:t>
            </a:r>
            <a:r>
              <a:rPr lang="en-CA" dirty="0" smtClean="0">
                <a:solidFill>
                  <a:srgbClr val="FF0000"/>
                </a:solidFill>
              </a:rPr>
              <a:t>people with whom you have a working relationship </a:t>
            </a:r>
            <a:r>
              <a:rPr lang="en-CA" dirty="0" smtClean="0"/>
              <a:t>(work with regularly or have worked with in the last two years).</a:t>
            </a:r>
          </a:p>
          <a:p>
            <a:pPr>
              <a:buNone/>
            </a:pPr>
            <a:endParaRPr lang="en-CA" dirty="0" smtClean="0"/>
          </a:p>
          <a:p>
            <a:pPr>
              <a:buNone/>
            </a:pPr>
            <a:r>
              <a:rPr lang="en-CA" dirty="0" smtClean="0"/>
              <a:t>2. From the list below please identify those </a:t>
            </a:r>
            <a:r>
              <a:rPr lang="en-CA" dirty="0" smtClean="0">
                <a:solidFill>
                  <a:srgbClr val="FF0000"/>
                </a:solidFill>
              </a:rPr>
              <a:t>people you look to for new ideas, innovation and inspiration </a:t>
            </a:r>
            <a:r>
              <a:rPr lang="en-CA" dirty="0" smtClean="0"/>
              <a:t>in your work.</a:t>
            </a:r>
          </a:p>
          <a:p>
            <a:pPr>
              <a:buNone/>
            </a:pPr>
            <a:r>
              <a:rPr lang="en-CA" dirty="0" smtClean="0"/>
              <a:t> </a:t>
            </a:r>
          </a:p>
          <a:p>
            <a:pPr>
              <a:buNone/>
            </a:pPr>
            <a:r>
              <a:rPr lang="en-CA" dirty="0" smtClean="0"/>
              <a:t>3. From the list below please identify those </a:t>
            </a:r>
            <a:r>
              <a:rPr lang="en-CA" dirty="0" smtClean="0">
                <a:solidFill>
                  <a:srgbClr val="FF0000"/>
                </a:solidFill>
              </a:rPr>
              <a:t>people that have provided support, advice or resources </a:t>
            </a:r>
            <a:r>
              <a:rPr lang="en-CA" dirty="0" smtClean="0"/>
              <a:t>that have been helpful in your work.</a:t>
            </a:r>
          </a:p>
          <a:p>
            <a:pPr>
              <a:buNone/>
            </a:pPr>
            <a:r>
              <a:rPr lang="en-CA" dirty="0" smtClean="0"/>
              <a:t> </a:t>
            </a:r>
          </a:p>
          <a:p>
            <a:pPr>
              <a:buNone/>
            </a:pPr>
            <a:r>
              <a:rPr lang="en-CA" dirty="0" smtClean="0"/>
              <a:t>4. From the list below please identify </a:t>
            </a:r>
            <a:r>
              <a:rPr lang="en-CA" dirty="0" smtClean="0">
                <a:solidFill>
                  <a:srgbClr val="FF0000"/>
                </a:solidFill>
              </a:rPr>
              <a:t>people you would like to work with</a:t>
            </a:r>
            <a:r>
              <a:rPr lang="en-CA" dirty="0" smtClean="0"/>
              <a:t> in the future.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p:nvPr/>
        </p:nvPicPr>
        <p:blipFill rotWithShape="1">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16438" r="15970"/>
          <a:stretch/>
        </p:blipFill>
        <p:spPr bwMode="auto">
          <a:xfrm>
            <a:off x="2362200" y="1143000"/>
            <a:ext cx="6248400" cy="5098017"/>
          </a:xfrm>
          <a:prstGeom prst="rect">
            <a:avLst/>
          </a:prstGeom>
          <a:noFill/>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graphicFrame>
        <p:nvGraphicFramePr>
          <p:cNvPr id="58" name="Table 57"/>
          <p:cNvGraphicFramePr>
            <a:graphicFrameLocks noGrp="1"/>
          </p:cNvGraphicFramePr>
          <p:nvPr/>
        </p:nvGraphicFramePr>
        <p:xfrm>
          <a:off x="228600" y="1752600"/>
          <a:ext cx="1828800" cy="4064000"/>
        </p:xfrm>
        <a:graphic>
          <a:graphicData uri="http://schemas.openxmlformats.org/drawingml/2006/table">
            <a:tbl>
              <a:tblPr firstRow="1" bandRow="1">
                <a:tableStyleId>{5C22544A-7EE6-4342-B048-85BDC9FD1C3A}</a:tableStyleId>
              </a:tblPr>
              <a:tblGrid>
                <a:gridCol w="397565"/>
                <a:gridCol w="1431235"/>
              </a:tblGrid>
              <a:tr h="370840">
                <a:tc>
                  <a:txBody>
                    <a:bodyPr/>
                    <a:lstStyle/>
                    <a:p>
                      <a:endParaRPr lang="en-CA" b="0" i="0" baseline="0" dirty="0"/>
                    </a:p>
                  </a:txBody>
                  <a:tcPr>
                    <a:solidFill>
                      <a:srgbClr val="66FFFF"/>
                    </a:solidFill>
                  </a:tcPr>
                </a:tc>
                <a:tc>
                  <a:txBody>
                    <a:bodyPr/>
                    <a:lstStyle/>
                    <a:p>
                      <a:r>
                        <a:rPr lang="en-US" sz="1500" b="0" i="0" baseline="0" dirty="0" smtClean="0">
                          <a:solidFill>
                            <a:schemeClr val="tx1"/>
                          </a:solidFill>
                        </a:rPr>
                        <a:t>Immigration</a:t>
                      </a:r>
                      <a:endParaRPr lang="en-CA" sz="1500" b="0" i="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0070C0"/>
                    </a:solidFill>
                  </a:tcPr>
                </a:tc>
                <a:tc>
                  <a:txBody>
                    <a:bodyPr/>
                    <a:lstStyle/>
                    <a:p>
                      <a:r>
                        <a:rPr lang="en-US" sz="1500" baseline="0" dirty="0" smtClean="0">
                          <a:solidFill>
                            <a:schemeClr val="tx1"/>
                          </a:solidFill>
                        </a:rPr>
                        <a:t>Employment</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FF00"/>
                    </a:solidFill>
                  </a:tcPr>
                </a:tc>
                <a:tc>
                  <a:txBody>
                    <a:bodyPr/>
                    <a:lstStyle/>
                    <a:p>
                      <a:r>
                        <a:rPr lang="en-US" sz="1500" baseline="0" dirty="0" smtClean="0">
                          <a:solidFill>
                            <a:schemeClr val="tx1"/>
                          </a:solidFill>
                        </a:rPr>
                        <a:t>Social/Inclusion</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0000"/>
                    </a:solidFill>
                  </a:tcPr>
                </a:tc>
                <a:tc>
                  <a:txBody>
                    <a:bodyPr/>
                    <a:lstStyle/>
                    <a:p>
                      <a:r>
                        <a:rPr lang="en-US" sz="1500" baseline="0" dirty="0" smtClean="0">
                          <a:solidFill>
                            <a:schemeClr val="tx1"/>
                          </a:solidFill>
                        </a:rPr>
                        <a:t>Family Support</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tx1"/>
                    </a:solidFill>
                  </a:tcPr>
                </a:tc>
                <a:tc>
                  <a:txBody>
                    <a:bodyPr/>
                    <a:lstStyle/>
                    <a:p>
                      <a:r>
                        <a:rPr lang="en-US" sz="1500" baseline="0" dirty="0" smtClean="0">
                          <a:solidFill>
                            <a:schemeClr val="tx1"/>
                          </a:solidFill>
                        </a:rPr>
                        <a:t>Health/Mental Health</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99CC"/>
                    </a:solidFill>
                  </a:tcPr>
                </a:tc>
                <a:tc>
                  <a:txBody>
                    <a:bodyPr/>
                    <a:lstStyle/>
                    <a:p>
                      <a:r>
                        <a:rPr lang="en-US" sz="1500" baseline="0" dirty="0" smtClean="0">
                          <a:solidFill>
                            <a:schemeClr val="tx1"/>
                          </a:solidFill>
                        </a:rPr>
                        <a:t>Housing</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66FF33"/>
                    </a:solidFill>
                  </a:tcPr>
                </a:tc>
                <a:tc>
                  <a:txBody>
                    <a:bodyPr/>
                    <a:lstStyle/>
                    <a:p>
                      <a:r>
                        <a:rPr lang="en-US" sz="1500" baseline="0" dirty="0" smtClean="0">
                          <a:solidFill>
                            <a:schemeClr val="tx1"/>
                          </a:solidFill>
                        </a:rPr>
                        <a:t>Education/Skills</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accent3">
                        <a:lumMod val="75000"/>
                      </a:schemeClr>
                    </a:solidFill>
                  </a:tcPr>
                </a:tc>
                <a:tc>
                  <a:txBody>
                    <a:bodyPr/>
                    <a:lstStyle/>
                    <a:p>
                      <a:r>
                        <a:rPr lang="en-US" sz="1500" baseline="0" dirty="0" smtClean="0">
                          <a:solidFill>
                            <a:schemeClr val="tx1"/>
                          </a:solidFill>
                        </a:rPr>
                        <a:t>Recreation Culture</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accent2">
                        <a:lumMod val="75000"/>
                      </a:schemeClr>
                    </a:solidFill>
                  </a:tcPr>
                </a:tc>
                <a:tc>
                  <a:txBody>
                    <a:bodyPr/>
                    <a:lstStyle/>
                    <a:p>
                      <a:r>
                        <a:rPr lang="en-US" sz="1500" baseline="0" dirty="0" smtClean="0">
                          <a:solidFill>
                            <a:schemeClr val="tx1"/>
                          </a:solidFill>
                        </a:rPr>
                        <a:t>Other</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006666"/>
                    </a:solidFill>
                  </a:tcPr>
                </a:tc>
                <a:tc>
                  <a:txBody>
                    <a:bodyPr/>
                    <a:lstStyle/>
                    <a:p>
                      <a:r>
                        <a:rPr lang="en-US" sz="1500" baseline="0" dirty="0" smtClean="0">
                          <a:solidFill>
                            <a:schemeClr val="tx1"/>
                          </a:solidFill>
                        </a:rPr>
                        <a:t>Did not answer</a:t>
                      </a:r>
                      <a:endParaRPr lang="en-CA" sz="1500" baseline="0" dirty="0">
                        <a:solidFill>
                          <a:schemeClr val="tx1"/>
                        </a:solidFill>
                      </a:endParaRPr>
                    </a:p>
                  </a:txBody>
                  <a:tcPr>
                    <a:solidFill>
                      <a:schemeClr val="accent3">
                        <a:lumMod val="40000"/>
                        <a:lumOff val="60000"/>
                      </a:schemeClr>
                    </a:solidFill>
                  </a:tcPr>
                </a:tc>
              </a:tr>
            </a:tbl>
          </a:graphicData>
        </a:graphic>
      </p:graphicFrame>
      <p:sp>
        <p:nvSpPr>
          <p:cNvPr id="59" name="TextBox 58"/>
          <p:cNvSpPr txBox="1"/>
          <p:nvPr/>
        </p:nvSpPr>
        <p:spPr>
          <a:xfrm>
            <a:off x="2819400" y="609600"/>
            <a:ext cx="4876800" cy="369332"/>
          </a:xfrm>
          <a:prstGeom prst="rect">
            <a:avLst/>
          </a:prstGeom>
          <a:noFill/>
        </p:spPr>
        <p:txBody>
          <a:bodyPr wrap="square" rtlCol="0">
            <a:spAutoFit/>
          </a:bodyPr>
          <a:lstStyle/>
          <a:p>
            <a:r>
              <a:rPr lang="en-US" b="1" i="1" dirty="0" smtClean="0">
                <a:latin typeface="Times New Roman" pitchFamily="18" charset="0"/>
                <a:cs typeface="Times New Roman" pitchFamily="18" charset="0"/>
              </a:rPr>
              <a:t>Stakeholder’s Current Working Relationships</a:t>
            </a:r>
            <a:endParaRPr lang="en-CA" b="1" i="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297"/>
          <p:cNvPicPr>
            <a:picLocks noChangeAspect="1" noChangeArrowheads="1"/>
          </p:cNvPicPr>
          <p:nvPr/>
        </p:nvPicPr>
        <p:blipFill>
          <a:blip r:embed="rId3" cstate="print"/>
          <a:srcRect l="16827" t="2274" r="17146" b="7829"/>
          <a:stretch>
            <a:fillRect/>
          </a:stretch>
        </p:blipFill>
        <p:spPr bwMode="auto">
          <a:xfrm>
            <a:off x="2362200" y="990600"/>
            <a:ext cx="6362700" cy="5257800"/>
          </a:xfrm>
          <a:prstGeom prst="rect">
            <a:avLst/>
          </a:prstGeom>
          <a:noFill/>
          <a:ln w="9525">
            <a:noFill/>
            <a:miter lim="800000"/>
            <a:headEnd/>
            <a:tailEnd/>
          </a:ln>
        </p:spPr>
      </p:pic>
      <p:graphicFrame>
        <p:nvGraphicFramePr>
          <p:cNvPr id="5" name="Table 4"/>
          <p:cNvGraphicFramePr>
            <a:graphicFrameLocks noGrp="1"/>
          </p:cNvGraphicFramePr>
          <p:nvPr/>
        </p:nvGraphicFramePr>
        <p:xfrm>
          <a:off x="228600" y="1752600"/>
          <a:ext cx="1828800" cy="4064000"/>
        </p:xfrm>
        <a:graphic>
          <a:graphicData uri="http://schemas.openxmlformats.org/drawingml/2006/table">
            <a:tbl>
              <a:tblPr firstRow="1" bandRow="1">
                <a:tableStyleId>{5C22544A-7EE6-4342-B048-85BDC9FD1C3A}</a:tableStyleId>
              </a:tblPr>
              <a:tblGrid>
                <a:gridCol w="397565"/>
                <a:gridCol w="1431235"/>
              </a:tblGrid>
              <a:tr h="370840">
                <a:tc>
                  <a:txBody>
                    <a:bodyPr/>
                    <a:lstStyle/>
                    <a:p>
                      <a:endParaRPr lang="en-CA" b="0" i="0" baseline="0" dirty="0"/>
                    </a:p>
                  </a:txBody>
                  <a:tcPr>
                    <a:solidFill>
                      <a:srgbClr val="66FFFF"/>
                    </a:solidFill>
                  </a:tcPr>
                </a:tc>
                <a:tc>
                  <a:txBody>
                    <a:bodyPr/>
                    <a:lstStyle/>
                    <a:p>
                      <a:r>
                        <a:rPr lang="en-US" sz="1500" b="0" i="0" baseline="0" dirty="0" smtClean="0">
                          <a:solidFill>
                            <a:schemeClr val="tx1"/>
                          </a:solidFill>
                        </a:rPr>
                        <a:t>Immigration</a:t>
                      </a:r>
                      <a:endParaRPr lang="en-CA" sz="1500" b="0" i="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0070C0"/>
                    </a:solidFill>
                  </a:tcPr>
                </a:tc>
                <a:tc>
                  <a:txBody>
                    <a:bodyPr/>
                    <a:lstStyle/>
                    <a:p>
                      <a:r>
                        <a:rPr lang="en-US" sz="1500" baseline="0" dirty="0" smtClean="0">
                          <a:solidFill>
                            <a:schemeClr val="tx1"/>
                          </a:solidFill>
                        </a:rPr>
                        <a:t>Employment</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FF00"/>
                    </a:solidFill>
                  </a:tcPr>
                </a:tc>
                <a:tc>
                  <a:txBody>
                    <a:bodyPr/>
                    <a:lstStyle/>
                    <a:p>
                      <a:r>
                        <a:rPr lang="en-US" sz="1500" baseline="0" dirty="0" smtClean="0">
                          <a:solidFill>
                            <a:schemeClr val="tx1"/>
                          </a:solidFill>
                        </a:rPr>
                        <a:t>Social/Inclusion</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0000"/>
                    </a:solidFill>
                  </a:tcPr>
                </a:tc>
                <a:tc>
                  <a:txBody>
                    <a:bodyPr/>
                    <a:lstStyle/>
                    <a:p>
                      <a:r>
                        <a:rPr lang="en-US" sz="1500" baseline="0" dirty="0" smtClean="0">
                          <a:solidFill>
                            <a:schemeClr val="tx1"/>
                          </a:solidFill>
                        </a:rPr>
                        <a:t>Family Support</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tx1"/>
                    </a:solidFill>
                  </a:tcPr>
                </a:tc>
                <a:tc>
                  <a:txBody>
                    <a:bodyPr/>
                    <a:lstStyle/>
                    <a:p>
                      <a:r>
                        <a:rPr lang="en-US" sz="1500" baseline="0" dirty="0" smtClean="0">
                          <a:solidFill>
                            <a:schemeClr val="tx1"/>
                          </a:solidFill>
                        </a:rPr>
                        <a:t>Health/Mental Health</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FF99CC"/>
                    </a:solidFill>
                  </a:tcPr>
                </a:tc>
                <a:tc>
                  <a:txBody>
                    <a:bodyPr/>
                    <a:lstStyle/>
                    <a:p>
                      <a:r>
                        <a:rPr lang="en-US" sz="1500" baseline="0" dirty="0" smtClean="0">
                          <a:solidFill>
                            <a:schemeClr val="tx1"/>
                          </a:solidFill>
                        </a:rPr>
                        <a:t>Housing</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66FF33"/>
                    </a:solidFill>
                  </a:tcPr>
                </a:tc>
                <a:tc>
                  <a:txBody>
                    <a:bodyPr/>
                    <a:lstStyle/>
                    <a:p>
                      <a:r>
                        <a:rPr lang="en-US" sz="1500" baseline="0" dirty="0" smtClean="0">
                          <a:solidFill>
                            <a:schemeClr val="tx1"/>
                          </a:solidFill>
                        </a:rPr>
                        <a:t>Education/Skills</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accent3">
                        <a:lumMod val="75000"/>
                      </a:schemeClr>
                    </a:solidFill>
                  </a:tcPr>
                </a:tc>
                <a:tc>
                  <a:txBody>
                    <a:bodyPr/>
                    <a:lstStyle/>
                    <a:p>
                      <a:r>
                        <a:rPr lang="en-US" sz="1500" baseline="0" dirty="0" smtClean="0">
                          <a:solidFill>
                            <a:schemeClr val="tx1"/>
                          </a:solidFill>
                        </a:rPr>
                        <a:t>Recreation Culture</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chemeClr val="accent2">
                        <a:lumMod val="75000"/>
                      </a:schemeClr>
                    </a:solidFill>
                  </a:tcPr>
                </a:tc>
                <a:tc>
                  <a:txBody>
                    <a:bodyPr/>
                    <a:lstStyle/>
                    <a:p>
                      <a:r>
                        <a:rPr lang="en-US" sz="1500" baseline="0" dirty="0" smtClean="0">
                          <a:solidFill>
                            <a:schemeClr val="tx1"/>
                          </a:solidFill>
                        </a:rPr>
                        <a:t>Other</a:t>
                      </a:r>
                      <a:endParaRPr lang="en-CA" sz="1500" baseline="0" dirty="0">
                        <a:solidFill>
                          <a:schemeClr val="tx1"/>
                        </a:solidFill>
                      </a:endParaRPr>
                    </a:p>
                  </a:txBody>
                  <a:tcPr>
                    <a:solidFill>
                      <a:schemeClr val="accent3">
                        <a:lumMod val="40000"/>
                        <a:lumOff val="60000"/>
                      </a:schemeClr>
                    </a:solidFill>
                  </a:tcPr>
                </a:tc>
              </a:tr>
              <a:tr h="370840">
                <a:tc>
                  <a:txBody>
                    <a:bodyPr/>
                    <a:lstStyle/>
                    <a:p>
                      <a:endParaRPr lang="en-CA" dirty="0"/>
                    </a:p>
                  </a:txBody>
                  <a:tcPr>
                    <a:solidFill>
                      <a:srgbClr val="006666"/>
                    </a:solidFill>
                  </a:tcPr>
                </a:tc>
                <a:tc>
                  <a:txBody>
                    <a:bodyPr/>
                    <a:lstStyle/>
                    <a:p>
                      <a:r>
                        <a:rPr lang="en-US" sz="1500" baseline="0" dirty="0" smtClean="0">
                          <a:solidFill>
                            <a:schemeClr val="tx1"/>
                          </a:solidFill>
                        </a:rPr>
                        <a:t>Did not answer</a:t>
                      </a:r>
                      <a:endParaRPr lang="en-CA" sz="1500" baseline="0" dirty="0">
                        <a:solidFill>
                          <a:schemeClr val="tx1"/>
                        </a:solidFill>
                      </a:endParaRPr>
                    </a:p>
                  </a:txBody>
                  <a:tcPr>
                    <a:solidFill>
                      <a:schemeClr val="accent3">
                        <a:lumMod val="40000"/>
                        <a:lumOff val="60000"/>
                      </a:schemeClr>
                    </a:solidFill>
                  </a:tcPr>
                </a:tc>
              </a:tr>
            </a:tbl>
          </a:graphicData>
        </a:graphic>
      </p:graphicFrame>
      <p:sp>
        <p:nvSpPr>
          <p:cNvPr id="6" name="TextBox 5"/>
          <p:cNvSpPr txBox="1"/>
          <p:nvPr/>
        </p:nvSpPr>
        <p:spPr>
          <a:xfrm>
            <a:off x="2819400" y="609600"/>
            <a:ext cx="4876800" cy="369332"/>
          </a:xfrm>
          <a:prstGeom prst="rect">
            <a:avLst/>
          </a:prstGeom>
          <a:noFill/>
        </p:spPr>
        <p:txBody>
          <a:bodyPr wrap="square" rtlCol="0">
            <a:spAutoFit/>
          </a:bodyPr>
          <a:lstStyle/>
          <a:p>
            <a:r>
              <a:rPr lang="en-US" b="1" i="1" dirty="0" smtClean="0">
                <a:latin typeface="Times New Roman" pitchFamily="18" charset="0"/>
                <a:cs typeface="Times New Roman" pitchFamily="18" charset="0"/>
              </a:rPr>
              <a:t>Stakeholder’s Desired Working Relationships</a:t>
            </a:r>
            <a:endParaRPr lang="en-CA" b="1" i="1"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514600" y="381000"/>
            <a:ext cx="494404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b="1" i="1" u="none" strike="noStrike" cap="none" normalizeH="0" baseline="0" dirty="0" smtClean="0">
                <a:ln>
                  <a:noFill/>
                </a:ln>
                <a:effectLst/>
                <a:latin typeface="Times New Roman" pitchFamily="18" charset="0"/>
                <a:ea typeface="Times New Roman" pitchFamily="18" charset="0"/>
                <a:cs typeface="Times New Roman" pitchFamily="18" charset="0"/>
              </a:rPr>
              <a:t>Partnership</a:t>
            </a:r>
            <a:r>
              <a:rPr kumimoji="0" lang="en-CA" b="1" i="1" u="none" strike="noStrike" cap="none" normalizeH="0" baseline="0" dirty="0" smtClean="0">
                <a:ln>
                  <a:noFill/>
                </a:ln>
                <a:effectLst/>
                <a:latin typeface="Calibri"/>
                <a:ea typeface="Times New Roman" pitchFamily="18" charset="0"/>
                <a:cs typeface="Times New Roman" pitchFamily="18" charset="0"/>
              </a:rPr>
              <a:t>’</a:t>
            </a:r>
            <a:r>
              <a:rPr kumimoji="0" lang="en-CA" b="1" i="1" u="none" strike="noStrike" cap="none" normalizeH="0" baseline="0" dirty="0" smtClean="0">
                <a:ln>
                  <a:noFill/>
                </a:ln>
                <a:effectLst/>
                <a:latin typeface="Times New Roman" pitchFamily="18" charset="0"/>
                <a:ea typeface="Times New Roman" pitchFamily="18" charset="0"/>
                <a:cs typeface="Times New Roman" pitchFamily="18" charset="0"/>
              </a:rPr>
              <a:t>s Network without the Paid LIP Staff </a:t>
            </a:r>
            <a:endParaRPr kumimoji="0" lang="en-CA" b="0" i="0" u="none" strike="noStrike" cap="none" normalizeH="0" baseline="0" dirty="0" smtClean="0">
              <a:ln>
                <a:noFill/>
              </a:ln>
              <a:effectLst/>
              <a:latin typeface="Arial" pitchFamily="34" charset="0"/>
            </a:endParaRPr>
          </a:p>
        </p:txBody>
      </p:sp>
      <p:pic>
        <p:nvPicPr>
          <p:cNvPr id="7" name="Content Placeholder 3"/>
          <p:cNvPicPr>
            <a:picLocks noGrp="1"/>
          </p:cNvPicPr>
          <p:nvPr>
            <p:ph idx="1"/>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533400" y="914400"/>
            <a:ext cx="8610600" cy="5715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40000"/>
              <a:lumOff val="60000"/>
            </a:schemeClr>
          </a:solidFill>
        </p:spPr>
        <p:txBody>
          <a:bodyPr>
            <a:normAutofit/>
          </a:bodyPr>
          <a:lstStyle/>
          <a:p>
            <a:r>
              <a:rPr lang="en-US" sz="6600" dirty="0" smtClean="0"/>
              <a:t>Contents</a:t>
            </a:r>
            <a:endParaRPr lang="en-CA" sz="6600" dirty="0"/>
          </a:p>
        </p:txBody>
      </p:sp>
      <p:sp>
        <p:nvSpPr>
          <p:cNvPr id="3" name="Content Placeholder 2"/>
          <p:cNvSpPr>
            <a:spLocks noGrp="1"/>
          </p:cNvSpPr>
          <p:nvPr>
            <p:ph idx="1"/>
          </p:nvPr>
        </p:nvSpPr>
        <p:spPr/>
        <p:txBody>
          <a:bodyPr>
            <a:normAutofit/>
          </a:bodyPr>
          <a:lstStyle/>
          <a:p>
            <a:endParaRPr lang="en-US" sz="6000" dirty="0" smtClean="0"/>
          </a:p>
          <a:p>
            <a:r>
              <a:rPr lang="en-US" sz="6000" dirty="0" smtClean="0"/>
              <a:t>Defining Collaboration </a:t>
            </a:r>
          </a:p>
          <a:p>
            <a:r>
              <a:rPr lang="en-US" sz="6000" dirty="0" smtClean="0"/>
              <a:t>Network Mapping</a:t>
            </a:r>
            <a:endParaRPr lang="en-CA" sz="6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524000" y="620794"/>
            <a:ext cx="5943600" cy="52783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ea typeface="Times New Roman" pitchFamily="18" charset="0"/>
                <a:cs typeface="Arial" pitchFamily="34" charset="0"/>
              </a:rPr>
              <a:t>Resources</a:t>
            </a:r>
            <a:endParaRPr kumimoji="0" lang="en-CA" sz="1400" b="1" i="0" u="none" strike="noStrike" cap="none" normalizeH="0" baseline="0" dirty="0" smtClean="0">
              <a:ln>
                <a:noFill/>
              </a:ln>
              <a:solidFill>
                <a:srgbClr val="000000"/>
              </a:solidFill>
              <a:effectLst/>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200" b="1" i="0" u="none" strike="noStrike" cap="none" normalizeH="0" baseline="0" dirty="0" smtClean="0">
              <a:ln>
                <a:noFill/>
              </a:ln>
              <a:solidFill>
                <a:srgbClr val="000000"/>
              </a:solidFill>
              <a:effectLst/>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dirty="0" smtClean="0">
                <a:ln>
                  <a:noFill/>
                </a:ln>
                <a:solidFill>
                  <a:srgbClr val="000000"/>
                </a:solidFill>
                <a:effectLst/>
                <a:ea typeface="Times New Roman" pitchFamily="18" charset="0"/>
                <a:cs typeface="Arial" pitchFamily="34" charset="0"/>
              </a:rPr>
              <a:t>1.  Partnership Building: Practical Tools to Help You Create, Strengthen, Assess and Manage Your Partnership or Alliance More Productively. Capacity Project, 2007. </a:t>
            </a:r>
            <a:endParaRPr kumimoji="0" lang="en-CA"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A"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2"/>
              </a:rPr>
              <a:t>http://www.capacityproject.org/framework/all-resources/#resource-56</a:t>
            </a:r>
            <a:endParaRPr kumimoji="0" lang="en-CA"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endParaRPr lang="en-CA" sz="1400" b="1" dirty="0" smtClean="0"/>
          </a:p>
          <a:p>
            <a:r>
              <a:rPr lang="en-CA" sz="1400" b="1" dirty="0" smtClean="0"/>
              <a:t>2.  Balancing the Budget but who’s Left to Budget the Balance: A Visual Representation of Professional Networks within Toronto East Local Immigration Partnership</a:t>
            </a:r>
            <a:endParaRPr lang="en-CA" sz="1400" dirty="0" smtClean="0"/>
          </a:p>
          <a:p>
            <a:r>
              <a:rPr lang="en-CA" sz="1100" b="1" dirty="0" smtClean="0"/>
              <a:t> </a:t>
            </a:r>
            <a:endParaRPr lang="en-CA" sz="1100" dirty="0" smtClean="0"/>
          </a:p>
          <a:p>
            <a:r>
              <a:rPr lang="en-CA" sz="1100" dirty="0" smtClean="0"/>
              <a:t>June 2012</a:t>
            </a:r>
          </a:p>
          <a:p>
            <a:r>
              <a:rPr lang="en-CA" sz="1100" b="1" dirty="0" smtClean="0"/>
              <a:t>Produced by</a:t>
            </a:r>
            <a:r>
              <a:rPr lang="en-CA" sz="1100" dirty="0" smtClean="0"/>
              <a:t>: </a:t>
            </a:r>
          </a:p>
          <a:p>
            <a:r>
              <a:rPr lang="en-CA" sz="1100" i="1" dirty="0" smtClean="0"/>
              <a:t>Meta Strategies </a:t>
            </a:r>
            <a:endParaRPr lang="en-CA" sz="1100" dirty="0" smtClean="0"/>
          </a:p>
          <a:p>
            <a:r>
              <a:rPr lang="en-GB" sz="1100" dirty="0" smtClean="0"/>
              <a:t>401 Richmond St. West, Suite 206, Toronto, Ontario M5V 3A8</a:t>
            </a:r>
            <a:endParaRPr lang="en-CA" sz="1100" dirty="0" smtClean="0"/>
          </a:p>
          <a:p>
            <a:r>
              <a:rPr lang="en-CA" sz="1100" dirty="0" smtClean="0"/>
              <a:t>Copyright@ 2012 Meta Strategies</a:t>
            </a:r>
          </a:p>
          <a:p>
            <a:r>
              <a:rPr lang="en-CA" sz="1100" dirty="0" smtClean="0"/>
              <a:t> </a:t>
            </a:r>
          </a:p>
          <a:p>
            <a:r>
              <a:rPr lang="en-CA" sz="1100" b="1" dirty="0" smtClean="0"/>
              <a:t>Partners:</a:t>
            </a:r>
            <a:endParaRPr lang="en-CA" sz="1100" dirty="0" smtClean="0"/>
          </a:p>
          <a:p>
            <a:r>
              <a:rPr lang="en-CA" sz="1100" i="1" dirty="0" smtClean="0"/>
              <a:t>Factor-</a:t>
            </a:r>
            <a:r>
              <a:rPr lang="en-CA" sz="1100" i="1" dirty="0" err="1" smtClean="0"/>
              <a:t>Inwentash</a:t>
            </a:r>
            <a:r>
              <a:rPr lang="en-CA" sz="1100" i="1" dirty="0" smtClean="0"/>
              <a:t> Faculty of Social Work (</a:t>
            </a:r>
            <a:r>
              <a:rPr lang="en-CA" sz="1100" i="1" dirty="0" err="1" smtClean="0"/>
              <a:t>FIFSW</a:t>
            </a:r>
            <a:r>
              <a:rPr lang="en-CA" sz="1100" i="1" dirty="0" smtClean="0"/>
              <a:t>), University of Toronto</a:t>
            </a:r>
            <a:endParaRPr lang="en-CA" sz="1100" dirty="0" smtClean="0"/>
          </a:p>
          <a:p>
            <a:r>
              <a:rPr lang="en-CA" sz="1100" i="1" dirty="0" err="1" smtClean="0"/>
              <a:t>WoodGreen</a:t>
            </a:r>
            <a:r>
              <a:rPr lang="en-CA" sz="1100" i="1" dirty="0" smtClean="0"/>
              <a:t> Community </a:t>
            </a:r>
            <a:r>
              <a:rPr lang="en-CA" sz="1100" i="1" dirty="0" smtClean="0"/>
              <a:t>Services</a:t>
            </a:r>
          </a:p>
          <a:p>
            <a:endParaRPr lang="en-US" sz="1100" i="1" dirty="0" smtClean="0"/>
          </a:p>
          <a:p>
            <a:r>
              <a:rPr lang="en-US" sz="1400" b="1" dirty="0" smtClean="0"/>
              <a:t>3. Building Smart Communities through Network Weaving</a:t>
            </a:r>
          </a:p>
          <a:p>
            <a:r>
              <a:rPr lang="en-US" sz="1100" b="1" dirty="0" smtClean="0"/>
              <a:t> </a:t>
            </a:r>
            <a:r>
              <a:rPr lang="en-CA" sz="1100" dirty="0" smtClean="0">
                <a:hlinkClick r:id="rId3"/>
              </a:rPr>
              <a:t>http://</a:t>
            </a:r>
            <a:r>
              <a:rPr lang="en-CA" sz="1100" dirty="0" smtClean="0">
                <a:hlinkClick r:id="rId3"/>
              </a:rPr>
              <a:t>www.orgnet.com/BuildingNetworks.pdf</a:t>
            </a:r>
            <a:endParaRPr lang="en-CA" sz="1100" dirty="0" smtClean="0"/>
          </a:p>
          <a:p>
            <a:endParaRPr lang="en-US" sz="1100" b="1" dirty="0" smtClean="0"/>
          </a:p>
          <a:p>
            <a:pPr marL="228600" indent="-228600">
              <a:buAutoNum type="arabicPeriod" startAt="4"/>
            </a:pPr>
            <a:r>
              <a:rPr lang="en-US" sz="1400" b="1" dirty="0" smtClean="0"/>
              <a:t>Network Weaving</a:t>
            </a:r>
          </a:p>
          <a:p>
            <a:pPr marL="228600" indent="-228600"/>
            <a:r>
              <a:rPr lang="en-CA" sz="1100" dirty="0" smtClean="0">
                <a:hlinkClick r:id="rId4"/>
              </a:rPr>
              <a:t>http://www.networkweaver.com</a:t>
            </a:r>
            <a:r>
              <a:rPr lang="en-CA" sz="1100" dirty="0" smtClean="0">
                <a:hlinkClick r:id="rId4"/>
              </a:rPr>
              <a:t>/</a:t>
            </a:r>
            <a:endParaRPr lang="en-CA" sz="1100" dirty="0" smtClean="0"/>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Sandra Guerra</a:t>
            </a:r>
          </a:p>
          <a:p>
            <a:pPr algn="ctr">
              <a:buNone/>
            </a:pPr>
            <a:r>
              <a:rPr lang="en-US" dirty="0" smtClean="0"/>
              <a:t>Partnership Coordinator</a:t>
            </a:r>
          </a:p>
          <a:p>
            <a:pPr algn="ctr">
              <a:buNone/>
            </a:pPr>
            <a:r>
              <a:rPr lang="en-US" dirty="0" smtClean="0"/>
              <a:t>Toronto South LIP</a:t>
            </a:r>
          </a:p>
          <a:p>
            <a:pPr algn="ctr">
              <a:buNone/>
            </a:pPr>
            <a:r>
              <a:rPr lang="en-US" dirty="0" smtClean="0">
                <a:hlinkClick r:id="rId3"/>
              </a:rPr>
              <a:t>sguerra@woodgreen.org</a:t>
            </a:r>
            <a:endParaRPr lang="en-US" dirty="0" smtClean="0"/>
          </a:p>
          <a:p>
            <a:pPr algn="ctr">
              <a:buNone/>
            </a:pPr>
            <a:r>
              <a:rPr lang="en-US" dirty="0" smtClean="0"/>
              <a:t>416-645-6000 x1329</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6402" name="AutoShape 18"/>
          <p:cNvSpPr>
            <a:spLocks noChangeArrowheads="1"/>
          </p:cNvSpPr>
          <p:nvPr/>
        </p:nvSpPr>
        <p:spPr bwMode="auto">
          <a:xfrm>
            <a:off x="304800" y="152400"/>
            <a:ext cx="8534400" cy="1447800"/>
          </a:xfrm>
          <a:prstGeom prst="flowChartPreparation">
            <a:avLst/>
          </a:prstGeom>
          <a:solidFill>
            <a:schemeClr val="accent3">
              <a:lumMod val="60000"/>
              <a:lumOff val="40000"/>
            </a:schemeClr>
          </a:solidFill>
          <a:ln w="19050">
            <a:solidFill>
              <a:schemeClr val="accent3">
                <a:lumMod val="60000"/>
                <a:lumOff val="40000"/>
              </a:schemeClr>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is Local Immigration Partnership (LIP)</a:t>
            </a:r>
            <a:endParaRPr kumimoji="0" lang="en-US" sz="1600" b="0" i="0" u="none" strike="noStrike" cap="none" normalizeH="0" baseline="0" dirty="0" smtClean="0">
              <a:ln>
                <a:noFill/>
              </a:ln>
              <a:solidFill>
                <a:schemeClr val="tx1"/>
              </a:solidFill>
              <a:effectLst/>
              <a:latin typeface="Arial" pitchFamily="34" charset="0"/>
            </a:endParaRPr>
          </a:p>
          <a:p>
            <a:r>
              <a:rPr lang="en-US" sz="1100" dirty="0" smtClean="0"/>
              <a:t>Local Immigration Partnerships will provide a collaborative framework to facilitate the development and implementation of sustainable solutions for the successful integration of newcomers to Ontario that are local and regional in scope.</a:t>
            </a:r>
          </a:p>
          <a:p>
            <a:r>
              <a:rPr lang="en-US" sz="1100" dirty="0" smtClean="0"/>
              <a:t>The overall objective of the LIPs initiative is to identify groups that will coordinate and enhance local and regional service delivery to newcomers while identifying and minimizing duplication.  Strategic partnerships between service providers are to be created</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8" name="Text Box 14"/>
          <p:cNvSpPr txBox="1">
            <a:spLocks noChangeArrowheads="1"/>
          </p:cNvSpPr>
          <p:nvPr/>
        </p:nvSpPr>
        <p:spPr bwMode="auto">
          <a:xfrm>
            <a:off x="152400" y="3048000"/>
            <a:ext cx="2666923" cy="2217239"/>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Partnership Council (PC)</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PC role:  </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Governance structure, strategic direction and review of recommendations from workgroup and community forum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PC Composition: </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Participants are the agencies who agreed to be partners. </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7" name="Text Box 13"/>
          <p:cNvSpPr txBox="1">
            <a:spLocks noChangeArrowheads="1"/>
          </p:cNvSpPr>
          <p:nvPr/>
        </p:nvSpPr>
        <p:spPr bwMode="auto">
          <a:xfrm>
            <a:off x="3200400" y="3048000"/>
            <a:ext cx="2804278" cy="2217239"/>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Community Forums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Two broad community forums will be held.</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Who will be there?</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Settlement and non-settlement agencies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Service providers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Ethno-specific or community groups interested in newcomers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Faith based groups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Volunteer settlement groups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Youth/Women/Seniors representatives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Employers/BIAs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Any other community group</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96" name="Text Box 12"/>
          <p:cNvSpPr txBox="1">
            <a:spLocks noChangeArrowheads="1"/>
          </p:cNvSpPr>
          <p:nvPr/>
        </p:nvSpPr>
        <p:spPr bwMode="auto">
          <a:xfrm>
            <a:off x="6400800" y="3048000"/>
            <a:ext cx="2590877" cy="2217239"/>
          </a:xfrm>
          <a:prstGeom prst="rect">
            <a:avLst/>
          </a:prstGeom>
          <a:ln>
            <a:headEnd/>
            <a:tailEn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Workgroups (WG)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Through the PC and community forums and consultation, workgroups will be identified which will focus on issues of particular concern or interest to the Toronto East area.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Workgroups will either be population focused (i.e. Recent immigrants, Women/children, Youth and seniors) or issue</a:t>
            </a:r>
            <a:r>
              <a:rPr kumimoji="0" lang="en-US" sz="1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focused (i.e. employment services, education &amp; training or citizen &amp; engagement) or a combination of both depending</a:t>
            </a:r>
            <a:r>
              <a:rPr kumimoji="0" lang="en-US" sz="1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on recommendations.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shape of the workgroups will be confirmed after consultation</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89" name="AutoShape 5"/>
          <p:cNvSpPr>
            <a:spLocks noChangeArrowheads="1"/>
          </p:cNvSpPr>
          <p:nvPr/>
        </p:nvSpPr>
        <p:spPr bwMode="auto">
          <a:xfrm>
            <a:off x="1295400" y="5638800"/>
            <a:ext cx="6313604" cy="914809"/>
          </a:xfrm>
          <a:prstGeom prst="downArrowCallout">
            <a:avLst>
              <a:gd name="adj1" fmla="val 171635"/>
              <a:gd name="adj2" fmla="val 173065"/>
              <a:gd name="adj3" fmla="val 16667"/>
              <a:gd name="adj4" fmla="val 66667"/>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RECOMMENDATIONS &amp; STRATEGY DEVELOPMENT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 detailed settlement strategy and action plan</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415" name="Rectangle 3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00125" algn="l"/>
              </a:tabLst>
            </a:pPr>
            <a:r>
              <a:rPr kumimoji="0" lang="en-US" sz="1800" b="0" i="0" u="none" strike="noStrike" cap="none" normalizeH="0" baseline="0" dirty="0" smtClean="0">
                <a:ln>
                  <a:noFill/>
                </a:ln>
                <a:solidFill>
                  <a:schemeClr val="tx1"/>
                </a:solidFill>
                <a:effectLst/>
                <a:latin typeface="Arial" pitchFamily="34" charset="0"/>
              </a:rPr>
              <a:t/>
            </a:r>
            <a:br>
              <a:rPr kumimoji="0" lang="en-US" sz="1800" b="0" i="0" u="none" strike="noStrike" cap="none" normalizeH="0" baseline="0" dirty="0" smtClean="0">
                <a:ln>
                  <a:noFill/>
                </a:ln>
                <a:solidFill>
                  <a:schemeClr val="tx1"/>
                </a:solidFill>
                <a:effectLst/>
                <a:latin typeface="Arial" pitchFamily="34" charset="0"/>
              </a:rPr>
            </a:b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00125" algn="l"/>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00125" algn="l"/>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2" name="Left Arrow 21"/>
          <p:cNvSpPr/>
          <p:nvPr/>
        </p:nvSpPr>
        <p:spPr>
          <a:xfrm rot="16200000">
            <a:off x="1423416" y="26151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Left Arrow 22"/>
          <p:cNvSpPr/>
          <p:nvPr/>
        </p:nvSpPr>
        <p:spPr>
          <a:xfrm rot="16200000">
            <a:off x="4471416" y="26151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 Arrow 23"/>
          <p:cNvSpPr/>
          <p:nvPr/>
        </p:nvSpPr>
        <p:spPr>
          <a:xfrm rot="16200000">
            <a:off x="7214616" y="26151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Left Arrow 30"/>
          <p:cNvSpPr/>
          <p:nvPr/>
        </p:nvSpPr>
        <p:spPr>
          <a:xfrm rot="16200000">
            <a:off x="2185416" y="52059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Left Arrow 31"/>
          <p:cNvSpPr/>
          <p:nvPr/>
        </p:nvSpPr>
        <p:spPr>
          <a:xfrm rot="16200000">
            <a:off x="4471416" y="52059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Left Arrow 32"/>
          <p:cNvSpPr/>
          <p:nvPr/>
        </p:nvSpPr>
        <p:spPr>
          <a:xfrm rot="16200000">
            <a:off x="6605016" y="52059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5"/>
          <p:cNvSpPr>
            <a:spLocks noChangeArrowheads="1"/>
          </p:cNvSpPr>
          <p:nvPr/>
        </p:nvSpPr>
        <p:spPr bwMode="auto">
          <a:xfrm>
            <a:off x="1371600" y="1981200"/>
            <a:ext cx="6313604" cy="685800"/>
          </a:xfrm>
          <a:prstGeom prst="downArrowCallout">
            <a:avLst>
              <a:gd name="adj1" fmla="val 171635"/>
              <a:gd name="adj2" fmla="val 173065"/>
              <a:gd name="adj3" fmla="val 16667"/>
              <a:gd name="adj4" fmla="val 66667"/>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pPr lvl="0" algn="ctr" fontAlgn="base">
              <a:spcBef>
                <a:spcPct val="0"/>
              </a:spcBef>
              <a:spcAft>
                <a:spcPct val="0"/>
              </a:spcAft>
            </a:pPr>
            <a:r>
              <a:rPr lang="en-US" sz="1600" b="1" dirty="0" smtClean="0">
                <a:solidFill>
                  <a:schemeClr val="tx1"/>
                </a:solidFill>
                <a:latin typeface="Calibri" pitchFamily="34" charset="0"/>
                <a:ea typeface="Calibri" pitchFamily="34" charset="0"/>
                <a:cs typeface="Times New Roman" pitchFamily="18" charset="0"/>
              </a:rPr>
              <a:t>HOW TO PARTICIPATE</a:t>
            </a: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endParaRPr>
          </a:p>
          <a:p>
            <a:pPr lvl="0" algn="ctr" eaLnBrk="0" fontAlgn="base" hangingPunct="0">
              <a:spcBef>
                <a:spcPct val="0"/>
              </a:spcBef>
              <a:spcAft>
                <a:spcPct val="0"/>
              </a:spcAft>
            </a:pPr>
            <a:r>
              <a:rPr kumimoji="0" lang="en-US" sz="1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Following are the three ways for the stakeholders to participate in the LIP project</a:t>
            </a:r>
            <a:endParaRPr lang="en-CA" sz="1000" dirty="0" smtClean="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8" name="Left Arrow 37"/>
          <p:cNvSpPr/>
          <p:nvPr/>
        </p:nvSpPr>
        <p:spPr>
          <a:xfrm rot="16200000">
            <a:off x="4471416" y="1548384"/>
            <a:ext cx="2286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Toronto East LIP Structure – Phase 1</a:t>
            </a:r>
            <a:endParaRPr lang="en-CA" dirty="0"/>
          </a:p>
        </p:txBody>
      </p:sp>
      <p:graphicFrame>
        <p:nvGraphicFramePr>
          <p:cNvPr id="9" name="Diagram 8"/>
          <p:cNvGraphicFramePr/>
          <p:nvPr/>
        </p:nvGraphicFramePr>
        <p:xfrm>
          <a:off x="304800" y="1066800"/>
          <a:ext cx="8382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5181600" y="5638800"/>
            <a:ext cx="2845715" cy="646331"/>
          </a:xfrm>
          <a:prstGeom prst="rect">
            <a:avLst/>
          </a:prstGeom>
          <a:noFill/>
        </p:spPr>
        <p:txBody>
          <a:bodyPr wrap="none" rtlCol="0">
            <a:spAutoFit/>
          </a:bodyPr>
          <a:lstStyle/>
          <a:p>
            <a:r>
              <a:rPr lang="en-US" dirty="0" smtClean="0"/>
              <a:t>-informal employment wkgp</a:t>
            </a:r>
          </a:p>
          <a:p>
            <a:r>
              <a:rPr lang="en-US" dirty="0" smtClean="0"/>
              <a:t>-employment services wkgp</a:t>
            </a:r>
            <a:endParaRPr lang="en-CA" dirty="0"/>
          </a:p>
        </p:txBody>
      </p:sp>
      <p:sp>
        <p:nvSpPr>
          <p:cNvPr id="12" name="TextBox 11"/>
          <p:cNvSpPr txBox="1"/>
          <p:nvPr/>
        </p:nvSpPr>
        <p:spPr>
          <a:xfrm>
            <a:off x="5181600" y="1371600"/>
            <a:ext cx="2361031" cy="369332"/>
          </a:xfrm>
          <a:prstGeom prst="rect">
            <a:avLst/>
          </a:prstGeom>
          <a:noFill/>
        </p:spPr>
        <p:txBody>
          <a:bodyPr wrap="none" rtlCol="0">
            <a:spAutoFit/>
          </a:bodyPr>
          <a:lstStyle/>
          <a:p>
            <a:r>
              <a:rPr lang="en-US" dirty="0" smtClean="0"/>
              <a:t>-frontline staff network</a:t>
            </a:r>
            <a:endParaRPr lang="en-CA" dirty="0"/>
          </a:p>
        </p:txBody>
      </p:sp>
      <p:sp>
        <p:nvSpPr>
          <p:cNvPr id="13" name="TextBox 12"/>
          <p:cNvSpPr txBox="1"/>
          <p:nvPr/>
        </p:nvSpPr>
        <p:spPr>
          <a:xfrm>
            <a:off x="6858000" y="4038600"/>
            <a:ext cx="2091022" cy="923330"/>
          </a:xfrm>
          <a:prstGeom prst="rect">
            <a:avLst/>
          </a:prstGeom>
          <a:noFill/>
        </p:spPr>
        <p:txBody>
          <a:bodyPr wrap="none" rtlCol="0">
            <a:spAutoFit/>
          </a:bodyPr>
          <a:lstStyle/>
          <a:p>
            <a:r>
              <a:rPr lang="en-US" dirty="0" smtClean="0"/>
              <a:t>-language wkgp</a:t>
            </a:r>
          </a:p>
          <a:p>
            <a:r>
              <a:rPr lang="en-US" dirty="0" smtClean="0"/>
              <a:t>-common calendar,  </a:t>
            </a:r>
          </a:p>
          <a:p>
            <a:r>
              <a:rPr lang="en-US" dirty="0" smtClean="0"/>
              <a:t>shared schedules</a:t>
            </a:r>
            <a:endParaRPr lang="en-CA" dirty="0"/>
          </a:p>
        </p:txBody>
      </p:sp>
      <p:sp>
        <p:nvSpPr>
          <p:cNvPr id="15" name="TextBox 14"/>
          <p:cNvSpPr txBox="1"/>
          <p:nvPr/>
        </p:nvSpPr>
        <p:spPr>
          <a:xfrm>
            <a:off x="609600" y="1905000"/>
            <a:ext cx="1676400" cy="1384995"/>
          </a:xfrm>
          <a:prstGeom prst="rect">
            <a:avLst/>
          </a:prstGeom>
          <a:noFill/>
        </p:spPr>
        <p:txBody>
          <a:bodyPr wrap="square" rtlCol="0">
            <a:spAutoFit/>
          </a:bodyPr>
          <a:lstStyle/>
          <a:p>
            <a:r>
              <a:rPr lang="en-US" dirty="0" smtClean="0"/>
              <a:t>-development of Pathways document</a:t>
            </a:r>
          </a:p>
          <a:p>
            <a:r>
              <a:rPr lang="en-CA" sz="1000" dirty="0" smtClean="0">
                <a:hlinkClick r:id="rId8"/>
              </a:rPr>
              <a:t>http://wiki.settlementatwork.org/wiki/Pathway_for_Economic_Class_Newcomers</a:t>
            </a:r>
            <a:endParaRPr lang="en-CA" sz="1000" dirty="0"/>
          </a:p>
        </p:txBody>
      </p:sp>
      <p:sp>
        <p:nvSpPr>
          <p:cNvPr id="16" name="TextBox 15"/>
          <p:cNvSpPr txBox="1"/>
          <p:nvPr/>
        </p:nvSpPr>
        <p:spPr>
          <a:xfrm>
            <a:off x="6781800" y="2362200"/>
            <a:ext cx="2057400" cy="646331"/>
          </a:xfrm>
          <a:prstGeom prst="rect">
            <a:avLst/>
          </a:prstGeom>
          <a:noFill/>
        </p:spPr>
        <p:txBody>
          <a:bodyPr wrap="square" rtlCol="0">
            <a:spAutoFit/>
          </a:bodyPr>
          <a:lstStyle/>
          <a:p>
            <a:r>
              <a:rPr lang="en-US" dirty="0" smtClean="0"/>
              <a:t>-informal settlement wkgp</a:t>
            </a:r>
            <a:endParaRPr lang="en-CA" dirty="0"/>
          </a:p>
        </p:txBody>
      </p:sp>
      <p:sp>
        <p:nvSpPr>
          <p:cNvPr id="17" name="Rounded Rectangle 16"/>
          <p:cNvSpPr/>
          <p:nvPr/>
        </p:nvSpPr>
        <p:spPr>
          <a:xfrm>
            <a:off x="457200" y="4419600"/>
            <a:ext cx="1752600" cy="9906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-system wide coordination</a:t>
            </a:r>
            <a:endParaRPr lang="en-CA" dirty="0"/>
          </a:p>
        </p:txBody>
      </p:sp>
      <p:sp>
        <p:nvSpPr>
          <p:cNvPr id="10" name="TextBox 9"/>
          <p:cNvSpPr txBox="1"/>
          <p:nvPr/>
        </p:nvSpPr>
        <p:spPr>
          <a:xfrm>
            <a:off x="3581400" y="3505200"/>
            <a:ext cx="1828800" cy="923330"/>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lvl="0" algn="ctr"/>
            <a:r>
              <a:rPr lang="en-US" dirty="0" smtClean="0"/>
              <a:t>Local Settlement Strategy and Action Plan</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60000"/>
              <a:lumOff val="40000"/>
            </a:schemeClr>
          </a:solidFill>
        </p:spPr>
        <p:txBody>
          <a:bodyPr/>
          <a:lstStyle/>
          <a:p>
            <a:r>
              <a:rPr lang="en-US" dirty="0" smtClean="0"/>
              <a:t>Tackling Service Collaboration</a:t>
            </a:r>
            <a:endParaRPr lang="en-CA" dirty="0"/>
          </a:p>
        </p:txBody>
      </p:sp>
      <p:sp>
        <p:nvSpPr>
          <p:cNvPr id="3" name="Content Placeholder 2"/>
          <p:cNvSpPr>
            <a:spLocks noGrp="1"/>
          </p:cNvSpPr>
          <p:nvPr>
            <p:ph idx="1"/>
          </p:nvPr>
        </p:nvSpPr>
        <p:spPr/>
        <p:txBody>
          <a:bodyPr/>
          <a:lstStyle/>
          <a:p>
            <a:r>
              <a:rPr lang="en-US" dirty="0" smtClean="0"/>
              <a:t>In which areas does your agency work collaboratively?</a:t>
            </a:r>
          </a:p>
          <a:p>
            <a:pPr>
              <a:buNone/>
            </a:pPr>
            <a:endParaRPr lang="en-US" dirty="0" smtClean="0"/>
          </a:p>
          <a:p>
            <a:r>
              <a:rPr lang="en-US" dirty="0" smtClean="0"/>
              <a:t>How intense is the collaboration now?</a:t>
            </a:r>
          </a:p>
          <a:p>
            <a:r>
              <a:rPr lang="en-US" dirty="0" smtClean="0"/>
              <a:t>How intense do you </a:t>
            </a:r>
            <a:r>
              <a:rPr lang="en-US" b="1" i="1" dirty="0" smtClean="0"/>
              <a:t>want</a:t>
            </a:r>
            <a:r>
              <a:rPr lang="en-US" dirty="0" smtClean="0"/>
              <a:t> the collaboration to be?</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1219204"/>
          <a:ext cx="8305800" cy="4818528"/>
        </p:xfrm>
        <a:graphic>
          <a:graphicData uri="http://schemas.openxmlformats.org/drawingml/2006/table">
            <a:tbl>
              <a:tblPr/>
              <a:tblGrid>
                <a:gridCol w="1752600"/>
                <a:gridCol w="2286000"/>
                <a:gridCol w="2038814"/>
                <a:gridCol w="2228386"/>
              </a:tblGrid>
              <a:tr h="255494">
                <a:tc>
                  <a:txBody>
                    <a:bodyPr/>
                    <a:lstStyle/>
                    <a:p>
                      <a:pPr marL="0" marR="0" algn="ctr">
                        <a:lnSpc>
                          <a:spcPct val="115000"/>
                        </a:lnSpc>
                        <a:spcBef>
                          <a:spcPts val="0"/>
                        </a:spcBef>
                        <a:spcAft>
                          <a:spcPts val="0"/>
                        </a:spcAft>
                      </a:pPr>
                      <a:r>
                        <a:rPr lang="en-CA" sz="1600" b="1" dirty="0">
                          <a:latin typeface="Calibri"/>
                          <a:ea typeface="Calibri"/>
                          <a:cs typeface="Times New Roman"/>
                        </a:rPr>
                        <a:t>Function</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600" b="1" dirty="0">
                          <a:latin typeface="Calibri"/>
                          <a:ea typeface="Calibri"/>
                          <a:cs typeface="Times New Roman"/>
                        </a:rPr>
                        <a:t>Explanation</a:t>
                      </a:r>
                      <a:endParaRPr lang="en-CA" sz="1600" dirty="0">
                        <a:latin typeface="Calibri"/>
                        <a:ea typeface="Calibri"/>
                        <a:cs typeface="Times New Roman"/>
                      </a:endParaRP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600" b="1" dirty="0">
                          <a:latin typeface="Calibri"/>
                          <a:ea typeface="Calibri"/>
                          <a:cs typeface="Times New Roman"/>
                        </a:rPr>
                        <a:t>Function</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600" b="1" dirty="0">
                          <a:latin typeface="Calibri"/>
                          <a:ea typeface="Calibri"/>
                          <a:cs typeface="Times New Roman"/>
                        </a:rPr>
                        <a:t>Explanation</a:t>
                      </a:r>
                      <a:endParaRPr lang="en-CA" sz="1600" dirty="0">
                        <a:latin typeface="Calibri"/>
                        <a:ea typeface="Calibri"/>
                        <a:cs typeface="Times New Roman"/>
                      </a:endParaRP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3">
                        <a:lumMod val="40000"/>
                        <a:lumOff val="60000"/>
                      </a:schemeClr>
                    </a:solidFill>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1. Outreach</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Active recruitment of clients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2880" marR="0" indent="-182880">
                        <a:lnSpc>
                          <a:spcPct val="115000"/>
                        </a:lnSpc>
                        <a:spcBef>
                          <a:spcPts val="0"/>
                        </a:spcBef>
                        <a:spcAft>
                          <a:spcPts val="0"/>
                        </a:spcAft>
                      </a:pPr>
                      <a:r>
                        <a:rPr lang="en-CA" sz="1400" b="1" dirty="0">
                          <a:latin typeface="Calibri"/>
                          <a:ea typeface="Calibri"/>
                          <a:cs typeface="Times New Roman"/>
                        </a:rPr>
                        <a:t>9. </a:t>
                      </a:r>
                      <a:r>
                        <a:rPr lang="en-CA" sz="1400" b="1" dirty="0" smtClean="0">
                          <a:latin typeface="Calibri"/>
                          <a:ea typeface="Calibri"/>
                          <a:cs typeface="Times New Roman"/>
                        </a:rPr>
                        <a:t>Grant </a:t>
                      </a:r>
                      <a:r>
                        <a:rPr lang="en-CA" sz="1400" b="1" dirty="0">
                          <a:latin typeface="Calibri"/>
                          <a:ea typeface="Calibri"/>
                          <a:cs typeface="Times New Roman"/>
                        </a:rPr>
                        <a:t>development </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Conceptualizing and writing a </a:t>
                      </a:r>
                      <a:r>
                        <a:rPr lang="en-CA" sz="1400" dirty="0" smtClean="0">
                          <a:latin typeface="Calibri"/>
                          <a:ea typeface="Calibri"/>
                          <a:cs typeface="Times New Roman"/>
                        </a:rPr>
                        <a:t>funding </a:t>
                      </a:r>
                      <a:r>
                        <a:rPr lang="en-CA" sz="1400" dirty="0">
                          <a:latin typeface="Calibri"/>
                          <a:ea typeface="Calibri"/>
                          <a:cs typeface="Times New Roman"/>
                        </a:rPr>
                        <a:t>proposal</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2. Communications</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Publicity through different media</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10. </a:t>
                      </a:r>
                      <a:r>
                        <a:rPr lang="en-CA" sz="1400" b="1" dirty="0">
                          <a:latin typeface="Calibri"/>
                          <a:ea typeface="Calibri"/>
                          <a:cs typeface="Times New Roman"/>
                        </a:rPr>
                        <a:t>Service delivery</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Delivery of a specific service to a client</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3. Information</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Handouts; pamphlets; websites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11. </a:t>
                      </a:r>
                      <a:r>
                        <a:rPr lang="en-CA" sz="1400" b="1" dirty="0">
                          <a:latin typeface="Calibri"/>
                          <a:ea typeface="Calibri"/>
                          <a:cs typeface="Times New Roman"/>
                        </a:rPr>
                        <a:t>Tracking</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Keeping a record of where clients go (referral follow-up)</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4. Intake</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Gathering information about a client</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12. </a:t>
                      </a:r>
                      <a:r>
                        <a:rPr lang="en-CA" sz="1400" b="1" dirty="0">
                          <a:latin typeface="Calibri"/>
                          <a:ea typeface="Calibri"/>
                          <a:cs typeface="Times New Roman"/>
                        </a:rPr>
                        <a:t>Monitoring</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Keeping a record of relevant statistics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5. Assessment</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Determining a client’s needs, strengths, priorities, goals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13. </a:t>
                      </a:r>
                      <a:r>
                        <a:rPr lang="en-CA" sz="1400" b="1" dirty="0">
                          <a:latin typeface="Calibri"/>
                          <a:ea typeface="Calibri"/>
                          <a:cs typeface="Times New Roman"/>
                        </a:rPr>
                        <a:t>Evaluation</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Making assessments of a program based on outcomes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6. Referral</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Directing a client to other locations to meet a service need</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14. </a:t>
                      </a:r>
                      <a:r>
                        <a:rPr lang="en-CA" sz="1400" b="1" dirty="0">
                          <a:latin typeface="Calibri"/>
                          <a:ea typeface="Calibri"/>
                          <a:cs typeface="Times New Roman"/>
                        </a:rPr>
                        <a:t>Research</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Undertaking local inquiries, surveys and data analysis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7. Case management</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Developing and tracking strategies to address all issues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smtClean="0">
                          <a:latin typeface="Calibri"/>
                          <a:ea typeface="Calibri"/>
                          <a:cs typeface="Times New Roman"/>
                        </a:rPr>
                        <a:t>15. </a:t>
                      </a:r>
                      <a:r>
                        <a:rPr lang="en-CA" sz="1400" b="1" dirty="0">
                          <a:latin typeface="Calibri"/>
                          <a:ea typeface="Calibri"/>
                          <a:cs typeface="Times New Roman"/>
                        </a:rPr>
                        <a:t>Space</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Physical space necessary to house a program or project</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88">
                <a:tc>
                  <a:txBody>
                    <a:bodyPr/>
                    <a:lstStyle/>
                    <a:p>
                      <a:pPr marL="0" marR="0">
                        <a:lnSpc>
                          <a:spcPct val="115000"/>
                        </a:lnSpc>
                        <a:spcBef>
                          <a:spcPts val="0"/>
                        </a:spcBef>
                        <a:spcAft>
                          <a:spcPts val="0"/>
                        </a:spcAft>
                      </a:pPr>
                      <a:r>
                        <a:rPr lang="en-CA" sz="1400" b="1" dirty="0">
                          <a:latin typeface="Calibri"/>
                          <a:ea typeface="Calibri"/>
                          <a:cs typeface="Times New Roman"/>
                        </a:rPr>
                        <a:t>8. Planning</a:t>
                      </a: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dirty="0">
                          <a:latin typeface="Calibri"/>
                          <a:ea typeface="Calibri"/>
                          <a:cs typeface="Times New Roman"/>
                        </a:rPr>
                        <a:t>Conducting research and analysis for future programs</a:t>
                      </a: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CA" sz="1400" b="1" dirty="0">
                          <a:latin typeface="Calibri"/>
                          <a:ea typeface="Calibri"/>
                          <a:cs typeface="Times New Roman"/>
                        </a:rPr>
                        <a:t>16. </a:t>
                      </a:r>
                      <a:r>
                        <a:rPr lang="en-CA" sz="1400" b="1" dirty="0" smtClean="0">
                          <a:latin typeface="Calibri"/>
                          <a:ea typeface="Calibri"/>
                          <a:cs typeface="Times New Roman"/>
                        </a:rPr>
                        <a:t>Training of Staff</a:t>
                      </a:r>
                      <a:endParaRPr lang="en-CA" sz="1400" b="1" dirty="0">
                        <a:latin typeface="Calibri"/>
                        <a:ea typeface="Calibri"/>
                        <a:cs typeface="Times New Roman"/>
                      </a:endParaRPr>
                    </a:p>
                  </a:txBody>
                  <a:tcPr marL="55756" marR="55756"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smtClean="0">
                          <a:latin typeface="Calibri"/>
                          <a:ea typeface="Calibri"/>
                          <a:cs typeface="Times New Roman"/>
                        </a:rPr>
                        <a:t>Ensuring</a:t>
                      </a:r>
                      <a:r>
                        <a:rPr lang="en-US" sz="1400" baseline="0" dirty="0" smtClean="0">
                          <a:latin typeface="Calibri"/>
                          <a:ea typeface="Calibri"/>
                          <a:cs typeface="Times New Roman"/>
                        </a:rPr>
                        <a:t> that the staff have the skills to deliver services</a:t>
                      </a:r>
                      <a:endParaRPr lang="en-CA" sz="1400" dirty="0">
                        <a:latin typeface="Calibri"/>
                        <a:ea typeface="Calibri"/>
                        <a:cs typeface="Times New Roman"/>
                      </a:endParaRPr>
                    </a:p>
                  </a:txBody>
                  <a:tcPr marL="55756" marR="55756"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3" name="Title 1"/>
          <p:cNvSpPr txBox="1">
            <a:spLocks/>
          </p:cNvSpPr>
          <p:nvPr/>
        </p:nvSpPr>
        <p:spPr>
          <a:xfrm>
            <a:off x="457200" y="381000"/>
            <a:ext cx="8229600" cy="487362"/>
          </a:xfrm>
          <a:prstGeom prst="rect">
            <a:avLst/>
          </a:prstGeom>
        </p:spPr>
        <p:txBody>
          <a:bodyP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Functions of Serv</a:t>
            </a:r>
            <a:r>
              <a:rPr lang="en-US" sz="2800" b="1" dirty="0" smtClean="0">
                <a:latin typeface="+mj-lt"/>
                <a:ea typeface="+mj-ea"/>
                <a:cs typeface="+mj-cs"/>
              </a:rPr>
              <a:t>ice Delivery</a:t>
            </a:r>
            <a:endParaRPr kumimoji="0" lang="en-CA" sz="28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838200"/>
          <a:ext cx="8610600" cy="5626895"/>
        </p:xfrm>
        <a:graphic>
          <a:graphicData uri="http://schemas.openxmlformats.org/drawingml/2006/table">
            <a:tbl>
              <a:tblPr/>
              <a:tblGrid>
                <a:gridCol w="954120"/>
                <a:gridCol w="971110"/>
                <a:gridCol w="971110"/>
                <a:gridCol w="954120"/>
                <a:gridCol w="953466"/>
                <a:gridCol w="949545"/>
                <a:gridCol w="950198"/>
                <a:gridCol w="951506"/>
                <a:gridCol w="955425"/>
              </a:tblGrid>
              <a:tr h="202842">
                <a:tc gridSpan="3">
                  <a:txBody>
                    <a:bodyPr/>
                    <a:lstStyle/>
                    <a:p>
                      <a:pPr marL="0" marR="0" algn="ctr">
                        <a:lnSpc>
                          <a:spcPct val="115000"/>
                        </a:lnSpc>
                        <a:spcBef>
                          <a:spcPts val="0"/>
                        </a:spcBef>
                        <a:spcAft>
                          <a:spcPts val="0"/>
                        </a:spcAft>
                      </a:pPr>
                      <a:r>
                        <a:rPr lang="en-CA" sz="1200" b="1" dirty="0">
                          <a:latin typeface="Calibri"/>
                          <a:ea typeface="Calibri"/>
                          <a:cs typeface="Times New Roman"/>
                        </a:rPr>
                        <a:t>COMMUNICATIONS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lang="en-CA"/>
                    </a:p>
                  </a:txBody>
                  <a:tcPr/>
                </a:tc>
                <a:tc hMerge="1">
                  <a:txBody>
                    <a:bodyPr/>
                    <a:lstStyle/>
                    <a:p>
                      <a:endParaRPr lang="en-CA"/>
                    </a:p>
                  </a:txBody>
                  <a:tcPr/>
                </a:tc>
                <a:tc gridSpan="3">
                  <a:txBody>
                    <a:bodyPr/>
                    <a:lstStyle/>
                    <a:p>
                      <a:pPr marL="0" marR="0" algn="ctr">
                        <a:lnSpc>
                          <a:spcPct val="115000"/>
                        </a:lnSpc>
                        <a:spcBef>
                          <a:spcPts val="0"/>
                        </a:spcBef>
                        <a:spcAft>
                          <a:spcPts val="0"/>
                        </a:spcAft>
                      </a:pPr>
                      <a:r>
                        <a:rPr lang="en-CA" sz="1200" b="1" dirty="0">
                          <a:latin typeface="Calibri"/>
                          <a:ea typeface="Calibri"/>
                          <a:cs typeface="Times New Roman"/>
                        </a:rPr>
                        <a:t>PLANNING &amp; COOPERATION</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hMerge="1">
                  <a:txBody>
                    <a:bodyPr/>
                    <a:lstStyle/>
                    <a:p>
                      <a:endParaRPr lang="en-CA"/>
                    </a:p>
                  </a:txBody>
                  <a:tcPr/>
                </a:tc>
                <a:tc hMerge="1">
                  <a:txBody>
                    <a:bodyPr/>
                    <a:lstStyle/>
                    <a:p>
                      <a:endParaRPr lang="en-CA"/>
                    </a:p>
                  </a:txBody>
                  <a:tcPr/>
                </a:tc>
                <a:tc gridSpan="3">
                  <a:txBody>
                    <a:bodyPr/>
                    <a:lstStyle/>
                    <a:p>
                      <a:pPr marL="0" marR="0" algn="ctr">
                        <a:lnSpc>
                          <a:spcPct val="115000"/>
                        </a:lnSpc>
                        <a:spcBef>
                          <a:spcPts val="0"/>
                        </a:spcBef>
                        <a:spcAft>
                          <a:spcPts val="0"/>
                        </a:spcAft>
                      </a:pPr>
                      <a:r>
                        <a:rPr lang="en-CA" sz="1200" b="1" dirty="0">
                          <a:latin typeface="Calibri"/>
                          <a:ea typeface="Calibri"/>
                          <a:cs typeface="Times New Roman"/>
                        </a:rPr>
                        <a:t>COLLABORATION IN SERVICE DELIVERY</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75000"/>
                      </a:schemeClr>
                    </a:solidFill>
                  </a:tcPr>
                </a:tc>
                <a:tc hMerge="1">
                  <a:txBody>
                    <a:bodyPr/>
                    <a:lstStyle/>
                    <a:p>
                      <a:endParaRPr lang="en-CA"/>
                    </a:p>
                  </a:txBody>
                  <a:tcPr/>
                </a:tc>
                <a:tc hMerge="1">
                  <a:txBody>
                    <a:bodyPr/>
                    <a:lstStyle/>
                    <a:p>
                      <a:endParaRPr lang="en-CA"/>
                    </a:p>
                  </a:txBody>
                  <a:tcPr/>
                </a:tc>
              </a:tr>
              <a:tr h="540911">
                <a:tc>
                  <a:txBody>
                    <a:bodyPr/>
                    <a:lstStyle/>
                    <a:p>
                      <a:pPr marL="0" marR="0" algn="ctr">
                        <a:lnSpc>
                          <a:spcPct val="115000"/>
                        </a:lnSpc>
                        <a:spcBef>
                          <a:spcPts val="0"/>
                        </a:spcBef>
                        <a:spcAft>
                          <a:spcPts val="0"/>
                        </a:spcAft>
                      </a:pPr>
                      <a:r>
                        <a:rPr lang="en-CA" sz="1000" b="1" dirty="0">
                          <a:latin typeface="Calibri"/>
                          <a:ea typeface="Calibri"/>
                          <a:cs typeface="Times New Roman"/>
                        </a:rPr>
                        <a:t>Awareness</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Intermittent communication</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Formal communication</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Cooperation</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Coordination</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Joint projects</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Common “tools”</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75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Joint service delivery</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75000"/>
                      </a:schemeClr>
                    </a:solidFill>
                  </a:tcPr>
                </a:tc>
                <a:tc>
                  <a:txBody>
                    <a:bodyPr/>
                    <a:lstStyle/>
                    <a:p>
                      <a:pPr marL="0" marR="0" algn="ctr">
                        <a:lnSpc>
                          <a:spcPct val="115000"/>
                        </a:lnSpc>
                        <a:spcBef>
                          <a:spcPts val="0"/>
                        </a:spcBef>
                        <a:spcAft>
                          <a:spcPts val="0"/>
                        </a:spcAft>
                      </a:pPr>
                      <a:r>
                        <a:rPr lang="en-CA" sz="1000" b="1" dirty="0">
                          <a:latin typeface="Calibri"/>
                          <a:ea typeface="Calibri"/>
                          <a:cs typeface="Times New Roman"/>
                        </a:rPr>
                        <a:t>Consortium</a:t>
                      </a: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75000"/>
                      </a:schemeClr>
                    </a:solidFill>
                  </a:tcPr>
                </a:tc>
              </a:tr>
              <a:tr h="4665360">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Generally aware of what other organizations are doing; some referral of clients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Some communication with other agencies from time to time, usually when a funding proposal is due</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Regular meetings to exchange information</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Mindful of what other agencies are doing and keep that in mind when planning programs</a:t>
                      </a:r>
                      <a:endParaRPr lang="en-CA" sz="10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Cooperation is informal, between individuals in agencies, not so much between the organizations themselves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Joint discussion and planning among agencies, but each agency still free to decide its own role</a:t>
                      </a:r>
                      <a:endParaRPr lang="en-CA" sz="10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Coordination is still between individuals, though typically formally sanctioned by their organization</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Joint ownership and delivery of limited projects, not programs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Decision to use the same tools for delivering a service or program</a:t>
                      </a:r>
                      <a:endParaRPr lang="en-CA" sz="10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E.g.: common intake, common assessment, referral protocols, shared locations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Formal links, defined in a plan or other document, among different programs between different agencies; programs each still owned separately by individual agencies</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CA" sz="1200" dirty="0">
                        <a:latin typeface="Calibri"/>
                        <a:ea typeface="Calibri"/>
                        <a:cs typeface="Times New Roman"/>
                      </a:endParaRPr>
                    </a:p>
                    <a:p>
                      <a:pPr marL="0" marR="0">
                        <a:lnSpc>
                          <a:spcPct val="115000"/>
                        </a:lnSpc>
                        <a:spcBef>
                          <a:spcPts val="0"/>
                        </a:spcBef>
                        <a:spcAft>
                          <a:spcPts val="0"/>
                        </a:spcAft>
                      </a:pPr>
                      <a:r>
                        <a:rPr lang="en-CA" sz="1200" dirty="0">
                          <a:latin typeface="Calibri"/>
                          <a:ea typeface="Calibri"/>
                          <a:cs typeface="Times New Roman"/>
                        </a:rPr>
                        <a:t>All agencies jointly own or direct a common vehicle for service delivery</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842">
                <a:tc>
                  <a:txBody>
                    <a:bodyPr/>
                    <a:lstStyle/>
                    <a:p>
                      <a:pPr marL="0" marR="0" algn="ctr">
                        <a:lnSpc>
                          <a:spcPct val="115000"/>
                        </a:lnSpc>
                        <a:spcBef>
                          <a:spcPts val="0"/>
                        </a:spcBef>
                        <a:spcAft>
                          <a:spcPts val="0"/>
                        </a:spcAft>
                      </a:pPr>
                      <a:r>
                        <a:rPr lang="en-CA" sz="1200" b="1" dirty="0">
                          <a:latin typeface="Calibri"/>
                          <a:ea typeface="Calibri"/>
                          <a:cs typeface="Times New Roman"/>
                        </a:rPr>
                        <a:t>1</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2</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3</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4</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5</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6</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7</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8</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1200" b="1" dirty="0">
                          <a:latin typeface="Calibri"/>
                          <a:ea typeface="Calibri"/>
                          <a:cs typeface="Times New Roman"/>
                        </a:rPr>
                        <a:t>9</a:t>
                      </a:r>
                      <a:endParaRPr lang="en-CA" sz="1000" dirty="0">
                        <a:latin typeface="Calibri"/>
                        <a:ea typeface="Calibri"/>
                        <a:cs typeface="Times New Roman"/>
                      </a:endParaRPr>
                    </a:p>
                  </a:txBody>
                  <a:tcPr marL="63708" marR="63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1"/>
          <p:cNvSpPr txBox="1">
            <a:spLocks/>
          </p:cNvSpPr>
          <p:nvPr/>
        </p:nvSpPr>
        <p:spPr>
          <a:xfrm>
            <a:off x="457200" y="228600"/>
            <a:ext cx="8229600" cy="487362"/>
          </a:xfrm>
          <a:prstGeom prst="rect">
            <a:avLst/>
          </a:prstGeom>
        </p:spPr>
        <p:txBody>
          <a:bodyP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Levels of Collaboration</a:t>
            </a:r>
            <a:endParaRPr kumimoji="0" lang="en-CA" sz="28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60000"/>
              <a:lumOff val="40000"/>
            </a:schemeClr>
          </a:solidFill>
        </p:spPr>
        <p:txBody>
          <a:bodyPr/>
          <a:lstStyle/>
          <a:p>
            <a:r>
              <a:rPr lang="en-US" dirty="0" smtClean="0"/>
              <a:t>Tackling Service Collaboration</a:t>
            </a:r>
            <a:endParaRPr lang="en-CA" dirty="0"/>
          </a:p>
        </p:txBody>
      </p:sp>
      <p:sp>
        <p:nvSpPr>
          <p:cNvPr id="3" name="Content Placeholder 2"/>
          <p:cNvSpPr>
            <a:spLocks noGrp="1"/>
          </p:cNvSpPr>
          <p:nvPr>
            <p:ph idx="1"/>
          </p:nvPr>
        </p:nvSpPr>
        <p:spPr/>
        <p:txBody>
          <a:bodyPr/>
          <a:lstStyle/>
          <a:p>
            <a:r>
              <a:rPr lang="en-US" dirty="0" smtClean="0"/>
              <a:t>In which areas does your agency work collaboratively?</a:t>
            </a:r>
          </a:p>
          <a:p>
            <a:r>
              <a:rPr lang="en-US" dirty="0" smtClean="0"/>
              <a:t>How intense is the collaboration now?</a:t>
            </a:r>
          </a:p>
          <a:p>
            <a:endParaRPr lang="en-US" dirty="0"/>
          </a:p>
          <a:p>
            <a:r>
              <a:rPr lang="en-US" dirty="0" smtClean="0"/>
              <a:t>How intense do you </a:t>
            </a:r>
            <a:r>
              <a:rPr lang="en-US" b="1" i="1" dirty="0" smtClean="0"/>
              <a:t>want</a:t>
            </a:r>
            <a:r>
              <a:rPr lang="en-US" dirty="0" smtClean="0"/>
              <a:t> the collaboration to be?</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57200" y="1371600"/>
          <a:ext cx="3657600" cy="5181600"/>
        </p:xfrm>
        <a:graphic>
          <a:graphicData uri="http://schemas.openxmlformats.org/drawingml/2006/table">
            <a:tbl>
              <a:tblPr/>
              <a:tblGrid>
                <a:gridCol w="803653"/>
                <a:gridCol w="1406147"/>
                <a:gridCol w="1447800"/>
              </a:tblGrid>
              <a:tr h="519240">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Awareness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757">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Intermittent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24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Formal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477">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Cooperation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Coordination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Projects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283">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Common </a:t>
                      </a:r>
                      <a:r>
                        <a:rPr lang="en-CA" sz="1400" b="1" dirty="0">
                          <a:latin typeface="Calibri"/>
                          <a:ea typeface="Calibri"/>
                          <a:cs typeface="Times New Roman"/>
                        </a:rPr>
                        <a:t>Tools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Service Delivery</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3">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Consortium</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4" name="Group 13"/>
          <p:cNvGrpSpPr/>
          <p:nvPr/>
        </p:nvGrpSpPr>
        <p:grpSpPr>
          <a:xfrm>
            <a:off x="457200" y="1447800"/>
            <a:ext cx="738664" cy="4862354"/>
            <a:chOff x="1524000" y="381000"/>
            <a:chExt cx="738664" cy="4862354"/>
          </a:xfrm>
        </p:grpSpPr>
        <p:sp>
          <p:nvSpPr>
            <p:cNvPr id="11" name="TextBox 10"/>
            <p:cNvSpPr txBox="1"/>
            <p:nvPr/>
          </p:nvSpPr>
          <p:spPr>
            <a:xfrm>
              <a:off x="1676400" y="381000"/>
              <a:ext cx="461665" cy="1580689"/>
            </a:xfrm>
            <a:prstGeom prst="rect">
              <a:avLst/>
            </a:prstGeom>
            <a:noFill/>
          </p:spPr>
          <p:txBody>
            <a:bodyPr vert="vert270" wrap="none" rtlCol="0">
              <a:spAutoFit/>
            </a:bodyPr>
            <a:lstStyle/>
            <a:p>
              <a:r>
                <a:rPr lang="en-US" dirty="0" smtClean="0"/>
                <a:t>Communication</a:t>
              </a:r>
              <a:endParaRPr lang="en-CA" dirty="0"/>
            </a:p>
          </p:txBody>
        </p:sp>
        <p:sp>
          <p:nvSpPr>
            <p:cNvPr id="12" name="TextBox 11"/>
            <p:cNvSpPr txBox="1"/>
            <p:nvPr/>
          </p:nvSpPr>
          <p:spPr>
            <a:xfrm>
              <a:off x="1524000" y="1981200"/>
              <a:ext cx="738664" cy="1600200"/>
            </a:xfrm>
            <a:prstGeom prst="rect">
              <a:avLst/>
            </a:prstGeom>
            <a:noFill/>
          </p:spPr>
          <p:txBody>
            <a:bodyPr vert="vert270" wrap="square" rtlCol="0">
              <a:spAutoFit/>
            </a:bodyPr>
            <a:lstStyle/>
            <a:p>
              <a:pPr algn="ctr"/>
              <a:r>
                <a:rPr lang="en-US" dirty="0" smtClean="0"/>
                <a:t>Planning &amp; </a:t>
              </a:r>
            </a:p>
            <a:p>
              <a:pPr algn="ctr"/>
              <a:r>
                <a:rPr lang="en-US" dirty="0" smtClean="0"/>
                <a:t>Cooperation</a:t>
              </a:r>
              <a:endParaRPr lang="en-CA" dirty="0"/>
            </a:p>
          </p:txBody>
        </p:sp>
        <p:sp>
          <p:nvSpPr>
            <p:cNvPr id="13" name="TextBox 12"/>
            <p:cNvSpPr txBox="1"/>
            <p:nvPr/>
          </p:nvSpPr>
          <p:spPr>
            <a:xfrm>
              <a:off x="1524000" y="3657600"/>
              <a:ext cx="738664" cy="1585754"/>
            </a:xfrm>
            <a:prstGeom prst="rect">
              <a:avLst/>
            </a:prstGeom>
            <a:noFill/>
          </p:spPr>
          <p:txBody>
            <a:bodyPr vert="vert270" wrap="none" rtlCol="0">
              <a:spAutoFit/>
            </a:bodyPr>
            <a:lstStyle/>
            <a:p>
              <a:pPr algn="ctr"/>
              <a:r>
                <a:rPr lang="en-US" dirty="0" smtClean="0"/>
                <a:t>Collaboration in</a:t>
              </a:r>
            </a:p>
            <a:p>
              <a:pPr algn="ctr"/>
              <a:r>
                <a:rPr lang="en-US" dirty="0" smtClean="0"/>
                <a:t>Service Delivery</a:t>
              </a:r>
              <a:endParaRPr lang="en-CA" dirty="0"/>
            </a:p>
          </p:txBody>
        </p:sp>
      </p:grpSp>
      <p:graphicFrame>
        <p:nvGraphicFramePr>
          <p:cNvPr id="15" name="Table 14"/>
          <p:cNvGraphicFramePr>
            <a:graphicFrameLocks noGrp="1"/>
          </p:cNvGraphicFramePr>
          <p:nvPr/>
        </p:nvGraphicFramePr>
        <p:xfrm>
          <a:off x="5029200" y="1447800"/>
          <a:ext cx="3657600" cy="5181600"/>
        </p:xfrm>
        <a:graphic>
          <a:graphicData uri="http://schemas.openxmlformats.org/drawingml/2006/table">
            <a:tbl>
              <a:tblPr/>
              <a:tblGrid>
                <a:gridCol w="803653"/>
                <a:gridCol w="1406147"/>
                <a:gridCol w="1447800"/>
              </a:tblGrid>
              <a:tr h="519240">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Awareness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757">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Intermittent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24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Formal </a:t>
                      </a:r>
                      <a:r>
                        <a:rPr lang="en-CA" sz="1400" b="1" dirty="0">
                          <a:latin typeface="Calibri"/>
                          <a:ea typeface="Calibri"/>
                          <a:cs typeface="Times New Roman"/>
                        </a:rPr>
                        <a:t>Communication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477">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Cooperation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Coordination</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Projects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283">
                <a:tc rowSpan="3">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CA" sz="1400" b="1" dirty="0" smtClean="0">
                          <a:latin typeface="Calibri"/>
                          <a:ea typeface="Calibri"/>
                          <a:cs typeface="Times New Roman"/>
                        </a:rPr>
                        <a:t>Common </a:t>
                      </a:r>
                      <a:r>
                        <a:rPr lang="en-CA" sz="1400" b="1" dirty="0">
                          <a:latin typeface="Calibri"/>
                          <a:ea typeface="Calibri"/>
                          <a:cs typeface="Times New Roman"/>
                        </a:rPr>
                        <a:t>Tools</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Joint </a:t>
                      </a:r>
                      <a:r>
                        <a:rPr lang="en-CA" sz="1400" b="1" dirty="0">
                          <a:latin typeface="Calibri"/>
                          <a:ea typeface="Calibri"/>
                          <a:cs typeface="Times New Roman"/>
                        </a:rPr>
                        <a:t>Service Delivery</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3">
                <a:tc vMerge="1">
                  <a:txBody>
                    <a:bodyPr/>
                    <a:lstStyle/>
                    <a:p>
                      <a:endParaRPr lang="en-CA"/>
                    </a:p>
                  </a:txBody>
                  <a:tcPr/>
                </a:tc>
                <a:tc>
                  <a:txBody>
                    <a:bodyPr/>
                    <a:lstStyle/>
                    <a:p>
                      <a:pPr marL="0" marR="0" algn="l">
                        <a:spcBef>
                          <a:spcPts val="0"/>
                        </a:spcBef>
                        <a:spcAft>
                          <a:spcPts val="0"/>
                        </a:spcAft>
                      </a:pPr>
                      <a:r>
                        <a:rPr lang="en-CA" sz="1400" b="1" dirty="0" smtClean="0">
                          <a:latin typeface="Calibri"/>
                          <a:ea typeface="Calibri"/>
                          <a:cs typeface="Times New Roman"/>
                        </a:rPr>
                        <a:t>Consortium</a:t>
                      </a:r>
                      <a:endParaRPr lang="en-CA" sz="1400" dirty="0">
                        <a:latin typeface="Calibri"/>
                        <a:ea typeface="Calibri"/>
                        <a:cs typeface="Times New Roman"/>
                      </a:endParaRPr>
                    </a:p>
                  </a:txBody>
                  <a:tcPr marL="37322" marR="373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CA" sz="600" dirty="0">
                        <a:latin typeface="Calibri"/>
                        <a:ea typeface="Calibri"/>
                        <a:cs typeface="Times New Roman"/>
                      </a:endParaRPr>
                    </a:p>
                  </a:txBody>
                  <a:tcPr marL="37322" marR="37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8" name="Group 17"/>
          <p:cNvGrpSpPr/>
          <p:nvPr/>
        </p:nvGrpSpPr>
        <p:grpSpPr>
          <a:xfrm>
            <a:off x="5029200" y="1524000"/>
            <a:ext cx="738664" cy="4862354"/>
            <a:chOff x="1524000" y="381000"/>
            <a:chExt cx="738664" cy="4862354"/>
          </a:xfrm>
        </p:grpSpPr>
        <p:sp>
          <p:nvSpPr>
            <p:cNvPr id="19" name="TextBox 18"/>
            <p:cNvSpPr txBox="1"/>
            <p:nvPr/>
          </p:nvSpPr>
          <p:spPr>
            <a:xfrm>
              <a:off x="1676400" y="381000"/>
              <a:ext cx="461665" cy="1580689"/>
            </a:xfrm>
            <a:prstGeom prst="rect">
              <a:avLst/>
            </a:prstGeom>
            <a:noFill/>
          </p:spPr>
          <p:txBody>
            <a:bodyPr vert="vert270" wrap="none" rtlCol="0">
              <a:spAutoFit/>
            </a:bodyPr>
            <a:lstStyle/>
            <a:p>
              <a:r>
                <a:rPr lang="en-US" dirty="0" smtClean="0"/>
                <a:t>Communication</a:t>
              </a:r>
              <a:endParaRPr lang="en-CA" dirty="0"/>
            </a:p>
          </p:txBody>
        </p:sp>
        <p:sp>
          <p:nvSpPr>
            <p:cNvPr id="20" name="TextBox 19"/>
            <p:cNvSpPr txBox="1"/>
            <p:nvPr/>
          </p:nvSpPr>
          <p:spPr>
            <a:xfrm>
              <a:off x="1524000" y="1981200"/>
              <a:ext cx="738664" cy="1600200"/>
            </a:xfrm>
            <a:prstGeom prst="rect">
              <a:avLst/>
            </a:prstGeom>
            <a:noFill/>
          </p:spPr>
          <p:txBody>
            <a:bodyPr vert="vert270" wrap="square" rtlCol="0">
              <a:spAutoFit/>
            </a:bodyPr>
            <a:lstStyle/>
            <a:p>
              <a:pPr algn="ctr"/>
              <a:r>
                <a:rPr lang="en-US" dirty="0" smtClean="0"/>
                <a:t>Planning &amp; </a:t>
              </a:r>
            </a:p>
            <a:p>
              <a:pPr algn="ctr"/>
              <a:r>
                <a:rPr lang="en-US" dirty="0" smtClean="0"/>
                <a:t>Cooperation</a:t>
              </a:r>
              <a:endParaRPr lang="en-CA" dirty="0"/>
            </a:p>
          </p:txBody>
        </p:sp>
        <p:sp>
          <p:nvSpPr>
            <p:cNvPr id="21" name="TextBox 20"/>
            <p:cNvSpPr txBox="1"/>
            <p:nvPr/>
          </p:nvSpPr>
          <p:spPr>
            <a:xfrm>
              <a:off x="1524000" y="3657600"/>
              <a:ext cx="738664" cy="1585754"/>
            </a:xfrm>
            <a:prstGeom prst="rect">
              <a:avLst/>
            </a:prstGeom>
            <a:noFill/>
          </p:spPr>
          <p:txBody>
            <a:bodyPr vert="vert270" wrap="none" rtlCol="0">
              <a:spAutoFit/>
            </a:bodyPr>
            <a:lstStyle/>
            <a:p>
              <a:pPr algn="ctr"/>
              <a:r>
                <a:rPr lang="en-US" dirty="0" smtClean="0"/>
                <a:t>Collaboration in</a:t>
              </a:r>
            </a:p>
            <a:p>
              <a:pPr algn="ctr"/>
              <a:r>
                <a:rPr lang="en-US" dirty="0" smtClean="0"/>
                <a:t>Service Delivery</a:t>
              </a:r>
              <a:endParaRPr lang="en-CA" dirty="0"/>
            </a:p>
          </p:txBody>
        </p:sp>
      </p:grpSp>
      <p:sp>
        <p:nvSpPr>
          <p:cNvPr id="22" name="TextBox 21"/>
          <p:cNvSpPr txBox="1"/>
          <p:nvPr/>
        </p:nvSpPr>
        <p:spPr>
          <a:xfrm>
            <a:off x="1060607" y="304800"/>
            <a:ext cx="2284408" cy="954107"/>
          </a:xfrm>
          <a:prstGeom prst="rect">
            <a:avLst/>
          </a:prstGeom>
          <a:noFill/>
        </p:spPr>
        <p:txBody>
          <a:bodyPr wrap="none" rtlCol="0">
            <a:spAutoFit/>
          </a:bodyPr>
          <a:lstStyle/>
          <a:p>
            <a:pPr algn="ctr"/>
            <a:r>
              <a:rPr lang="en-US" b="1" dirty="0" smtClean="0"/>
              <a:t>1.</a:t>
            </a:r>
          </a:p>
          <a:p>
            <a:pPr algn="ctr"/>
            <a:r>
              <a:rPr lang="en-US" sz="2400" b="1" dirty="0" smtClean="0"/>
              <a:t>Outreach</a:t>
            </a:r>
          </a:p>
          <a:p>
            <a:pPr algn="ctr"/>
            <a:r>
              <a:rPr lang="en-US" sz="1400" dirty="0" smtClean="0"/>
              <a:t>Active Recruitment of clients</a:t>
            </a:r>
            <a:endParaRPr lang="en-CA" sz="1400" dirty="0"/>
          </a:p>
        </p:txBody>
      </p:sp>
      <p:sp>
        <p:nvSpPr>
          <p:cNvPr id="23" name="TextBox 22"/>
          <p:cNvSpPr txBox="1"/>
          <p:nvPr/>
        </p:nvSpPr>
        <p:spPr>
          <a:xfrm>
            <a:off x="5708767" y="304800"/>
            <a:ext cx="2601674" cy="954107"/>
          </a:xfrm>
          <a:prstGeom prst="rect">
            <a:avLst/>
          </a:prstGeom>
          <a:noFill/>
        </p:spPr>
        <p:txBody>
          <a:bodyPr wrap="none" rtlCol="0">
            <a:spAutoFit/>
          </a:bodyPr>
          <a:lstStyle/>
          <a:p>
            <a:pPr algn="ctr"/>
            <a:r>
              <a:rPr lang="en-US" b="1" dirty="0" smtClean="0"/>
              <a:t>2.</a:t>
            </a:r>
          </a:p>
          <a:p>
            <a:pPr algn="ctr"/>
            <a:r>
              <a:rPr lang="en-US" sz="2400" b="1" dirty="0" smtClean="0"/>
              <a:t>Communication</a:t>
            </a:r>
          </a:p>
          <a:p>
            <a:pPr algn="ctr"/>
            <a:r>
              <a:rPr lang="en-US" sz="1400" dirty="0" smtClean="0"/>
              <a:t>Publicity through different media</a:t>
            </a:r>
            <a:endParaRPr lang="en-CA" sz="1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1977</Words>
  <Application>Microsoft Office PowerPoint</Application>
  <PresentationFormat>On-screen Show (4:3)</PresentationFormat>
  <Paragraphs>380</Paragraphs>
  <Slides>21</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Acrobat Document</vt:lpstr>
      <vt:lpstr>Sector Partnerships in Toronto East/Toronto South LIP</vt:lpstr>
      <vt:lpstr>Contents</vt:lpstr>
      <vt:lpstr>Slide 3</vt:lpstr>
      <vt:lpstr>Toronto East LIP Structure – Phase 1</vt:lpstr>
      <vt:lpstr>Tackling Service Collaboration</vt:lpstr>
      <vt:lpstr>Slide 6</vt:lpstr>
      <vt:lpstr>Slide 7</vt:lpstr>
      <vt:lpstr>Tackling Service Collaboration</vt:lpstr>
      <vt:lpstr>Slide 9</vt:lpstr>
      <vt:lpstr>Slide 10</vt:lpstr>
      <vt:lpstr>Slide 11</vt:lpstr>
      <vt:lpstr>Slide 12</vt:lpstr>
      <vt:lpstr>Slide 13</vt:lpstr>
      <vt:lpstr>Slide 14</vt:lpstr>
      <vt:lpstr>Slide 15</vt:lpstr>
      <vt:lpstr>Networking Mapping</vt:lpstr>
      <vt:lpstr>Slide 17</vt:lpstr>
      <vt:lpstr>Slide 18</vt:lpstr>
      <vt:lpstr>Slide 19</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 Partnerships in the LIPs</dc:title>
  <dc:creator>sguerra</dc:creator>
  <cp:lastModifiedBy>sguerra</cp:lastModifiedBy>
  <cp:revision>60</cp:revision>
  <dcterms:created xsi:type="dcterms:W3CDTF">2012-07-26T15:14:10Z</dcterms:created>
  <dcterms:modified xsi:type="dcterms:W3CDTF">2012-07-31T13:22:19Z</dcterms:modified>
</cp:coreProperties>
</file>